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7" r:id="rId2"/>
    <p:sldId id="258" r:id="rId3"/>
    <p:sldId id="259" r:id="rId4"/>
    <p:sldId id="285" r:id="rId5"/>
    <p:sldId id="292" r:id="rId6"/>
    <p:sldId id="283" r:id="rId7"/>
    <p:sldId id="284" r:id="rId8"/>
    <p:sldId id="282" r:id="rId9"/>
    <p:sldId id="275" r:id="rId10"/>
    <p:sldId id="277" r:id="rId11"/>
    <p:sldId id="280" r:id="rId12"/>
    <p:sldId id="279" r:id="rId13"/>
    <p:sldId id="281" r:id="rId14"/>
    <p:sldId id="260" r:id="rId15"/>
    <p:sldId id="269" r:id="rId16"/>
    <p:sldId id="263" r:id="rId17"/>
    <p:sldId id="264" r:id="rId18"/>
    <p:sldId id="291" r:id="rId19"/>
    <p:sldId id="261" r:id="rId20"/>
    <p:sldId id="287" r:id="rId21"/>
    <p:sldId id="290" r:id="rId22"/>
    <p:sldId id="271" r:id="rId23"/>
    <p:sldId id="273" r:id="rId24"/>
    <p:sldId id="272" r:id="rId25"/>
    <p:sldId id="286" r:id="rId2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B917"/>
    <a:srgbClr val="2EA231"/>
    <a:srgbClr val="407480"/>
    <a:srgbClr val="FFFFCC"/>
    <a:srgbClr val="FFFFFF"/>
    <a:srgbClr val="FCFFD1"/>
    <a:srgbClr val="F5750B"/>
    <a:srgbClr val="F6801E"/>
    <a:srgbClr val="F072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08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7191CC-6ECE-4FDA-94B9-8491612C6155}" type="datetimeFigureOut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F77AA1-BB32-4184-92EC-2604C4DDD5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3165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C3F91-57F1-4B2C-9D68-41935B80F808}" type="datetime1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82288-6CBD-463F-8B05-CA6B6AF3F3BF}" type="datetime1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2C69A-459F-4D13-BD4B-FAD07B27438C}" type="datetime1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F6C3-7455-46CE-ACF0-D6754D616763}" type="datetime1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EB1E-CBD7-4654-973F-BD686D1F2C03}" type="datetime1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4EEE5-8E3C-49E8-9D4A-AEE570A33C5C}" type="datetime1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362EA-F4D7-4B12-A37B-2FAE913A0912}" type="datetime1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E5A3D-C54A-47AA-A9E6-77503ED73D88}" type="datetime1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E30A2-9F04-4225-969E-DB7A059114CC}" type="datetime1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149FE-90CC-443A-B836-97DECA7104F6}" type="datetime1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47698-FFD8-4304-A279-D323AA90CFEE}" type="datetime1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4FF56-8639-45F2-B4D4-C94E1899E09F}" type="datetime1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randomBar dir="vert"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13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slide" Target="slide16.xml"/><Relationship Id="rId12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11" Type="http://schemas.openxmlformats.org/officeDocument/2006/relationships/image" Target="../media/image4.jpeg"/><Relationship Id="rId5" Type="http://schemas.openxmlformats.org/officeDocument/2006/relationships/slide" Target="slide2.xml"/><Relationship Id="rId15" Type="http://schemas.openxmlformats.org/officeDocument/2006/relationships/slide" Target="slide25.xml"/><Relationship Id="rId10" Type="http://schemas.openxmlformats.org/officeDocument/2006/relationships/slide" Target="slide18.xml"/><Relationship Id="rId4" Type="http://schemas.openxmlformats.org/officeDocument/2006/relationships/image" Target="../media/image3.jpeg"/><Relationship Id="rId9" Type="http://schemas.openxmlformats.org/officeDocument/2006/relationships/slide" Target="slide22.xml"/><Relationship Id="rId1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14.xml"/><Relationship Id="rId3" Type="http://schemas.openxmlformats.org/officeDocument/2006/relationships/slide" Target="slide11.xml"/><Relationship Id="rId7" Type="http://schemas.openxmlformats.org/officeDocument/2006/relationships/slide" Target="slide9.xml"/><Relationship Id="rId12" Type="http://schemas.openxmlformats.org/officeDocument/2006/relationships/image" Target="../media/image8.png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slide" Target="slide1.xml"/><Relationship Id="rId5" Type="http://schemas.openxmlformats.org/officeDocument/2006/relationships/slide" Target="slide13.xml"/><Relationship Id="rId15" Type="http://schemas.openxmlformats.org/officeDocument/2006/relationships/image" Target="../media/image10.png"/><Relationship Id="rId10" Type="http://schemas.openxmlformats.org/officeDocument/2006/relationships/slide" Target="slide7.xml"/><Relationship Id="rId4" Type="http://schemas.openxmlformats.org/officeDocument/2006/relationships/slide" Target="slide12.xml"/><Relationship Id="rId9" Type="http://schemas.openxmlformats.org/officeDocument/2006/relationships/slide" Target="slide6.xml"/><Relationship Id="rId14" Type="http://schemas.openxmlformats.org/officeDocument/2006/relationships/hyperlink" Target="Topic%2001%20Text.mp3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Topic%2001%20New%20Words%20&amp;%20Expressions/1_dentistry.mp3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Topic%2001%20New%20Words%20&amp;%20Expressions/3_oral.mp3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Topic%2001%20New%20Words%20&amp;%20Expressions/5_diagnose.mp3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slide" Target="sl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Topic%2001%20New%20Words%20&amp;%20Expressions/8_professional.mp3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slide" Target="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Topic%2001%20New%20Words%20&amp;%20Expressions/9_license.mp3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slide" Target="slid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Topic%2001%20New%20Words%20&amp;%20Expressions/10_practice.mp3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slide" Target="slid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Topic%2001%20Text.mp3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Topic%2001%20Listening.mp3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Topic%2001%20Listening.mp3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Topic%2001%20Listening.mp3" TargetMode="External"/><Relationship Id="rId7" Type="http://schemas.openxmlformats.org/officeDocument/2006/relationships/slide" Target="slide2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slide" Target="slide1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5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Topic%2001%20New%20Words%20&amp;%20Expressions/4_health.mp3" TargetMode="External"/><Relationship Id="rId13" Type="http://schemas.openxmlformats.org/officeDocument/2006/relationships/hyperlink" Target="Topic%2001%20New%20Words%20&amp;%20Expressions/9_license.mp3" TargetMode="External"/><Relationship Id="rId3" Type="http://schemas.openxmlformats.org/officeDocument/2006/relationships/slide" Target="slide1.xml"/><Relationship Id="rId7" Type="http://schemas.openxmlformats.org/officeDocument/2006/relationships/hyperlink" Target="Topic%2001%20New%20Words%20&amp;%20Expressions/3_oral.mp3" TargetMode="External"/><Relationship Id="rId12" Type="http://schemas.openxmlformats.org/officeDocument/2006/relationships/hyperlink" Target="Topic%2001%20New%20Words%20&amp;%20Expressions/8_professional.mp3" TargetMode="External"/><Relationship Id="rId2" Type="http://schemas.openxmlformats.org/officeDocument/2006/relationships/hyperlink" Target="Topic%201%20New%20Words%20&amp;%20Expressions.mp3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hyperlink" Target="Topic%2001%20New%20Words%20&amp;%20Expressions/7_advice.mp3" TargetMode="External"/><Relationship Id="rId5" Type="http://schemas.openxmlformats.org/officeDocument/2006/relationships/hyperlink" Target="Topic%2001%20New%20Words%20&amp;%20Expressions/1_dentistry.mp3" TargetMode="External"/><Relationship Id="rId15" Type="http://schemas.openxmlformats.org/officeDocument/2006/relationships/hyperlink" Target="Topic%2001%20New%20Words%20&amp;%20Expressions/10_practice.mp3" TargetMode="External"/><Relationship Id="rId10" Type="http://schemas.openxmlformats.org/officeDocument/2006/relationships/hyperlink" Target="Topic%2001%20New%20Words%20&amp;%20Expressions/6_instruction.mp3" TargetMode="External"/><Relationship Id="rId4" Type="http://schemas.openxmlformats.org/officeDocument/2006/relationships/image" Target="../media/image8.png"/><Relationship Id="rId9" Type="http://schemas.openxmlformats.org/officeDocument/2006/relationships/hyperlink" Target="Topic%2001%20New%20Words%20&amp;%20Expressions/5_diagnose.mp3" TargetMode="External"/><Relationship Id="rId14" Type="http://schemas.openxmlformats.org/officeDocument/2006/relationships/hyperlink" Target="Topic%2001%20New%20Words%20&amp;%20Expressions/2_dentist.mp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 descr="t01de19ee84762491f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2179821"/>
            <a:ext cx="864096" cy="864096"/>
          </a:xfrm>
          <a:prstGeom prst="rect">
            <a:avLst/>
          </a:prstGeom>
        </p:spPr>
      </p:pic>
      <p:pic>
        <p:nvPicPr>
          <p:cNvPr id="23" name="图片 22" descr="201206070922463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2251829"/>
            <a:ext cx="938000" cy="720080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395536" y="188640"/>
            <a:ext cx="8568952" cy="1224136"/>
            <a:chOff x="611560" y="332656"/>
            <a:chExt cx="7776864" cy="1224136"/>
          </a:xfrm>
        </p:grpSpPr>
        <p:sp>
          <p:nvSpPr>
            <p:cNvPr id="2" name="流程图: 手动输入 1"/>
            <p:cNvSpPr/>
            <p:nvPr/>
          </p:nvSpPr>
          <p:spPr>
            <a:xfrm rot="10800000">
              <a:off x="611560" y="332656"/>
              <a:ext cx="7776864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/>
            <p:cNvCxnSpPr/>
            <p:nvPr/>
          </p:nvCxnSpPr>
          <p:spPr>
            <a:xfrm flipV="1">
              <a:off x="611560" y="1196752"/>
              <a:ext cx="7776864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矩形 5"/>
            <p:cNvSpPr/>
            <p:nvPr/>
          </p:nvSpPr>
          <p:spPr>
            <a:xfrm>
              <a:off x="611560" y="332656"/>
              <a:ext cx="360040" cy="1224136"/>
            </a:xfrm>
            <a:prstGeom prst="rect">
              <a:avLst/>
            </a:prstGeom>
            <a:solidFill>
              <a:srgbClr val="F6801E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043608" y="332656"/>
              <a:ext cx="432048" cy="1224136"/>
            </a:xfrm>
            <a:prstGeom prst="rect">
              <a:avLst/>
            </a:prstGeom>
            <a:solidFill>
              <a:srgbClr val="F6801E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547664" y="332656"/>
              <a:ext cx="504056" cy="1224136"/>
            </a:xfrm>
            <a:prstGeom prst="rect">
              <a:avLst/>
            </a:prstGeom>
            <a:solidFill>
              <a:srgbClr val="F6801E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/>
          <p:cNvSpPr/>
          <p:nvPr/>
        </p:nvSpPr>
        <p:spPr>
          <a:xfrm>
            <a:off x="1403648" y="395953"/>
            <a:ext cx="5040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2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楷体" panose="02010609060101010101" pitchFamily="49" charset="-122"/>
              </a:rPr>
              <a:t>1</a:t>
            </a:r>
            <a:endParaRPr lang="zh-CN" alt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51720" y="519063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Dentistry </a:t>
            </a:r>
            <a:endParaRPr lang="zh-CN" altLang="en-US" sz="24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肘形连接符 23"/>
          <p:cNvCxnSpPr/>
          <p:nvPr/>
        </p:nvCxnSpPr>
        <p:spPr>
          <a:xfrm flipV="1">
            <a:off x="5508104" y="2683877"/>
            <a:ext cx="2088232" cy="432048"/>
          </a:xfrm>
          <a:prstGeom prst="bentConnector3">
            <a:avLst>
              <a:gd name="adj1" fmla="val 35685"/>
            </a:avLst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肘形连接符 25"/>
          <p:cNvCxnSpPr/>
          <p:nvPr/>
        </p:nvCxnSpPr>
        <p:spPr>
          <a:xfrm>
            <a:off x="5508104" y="3691989"/>
            <a:ext cx="2016224" cy="504056"/>
          </a:xfrm>
          <a:prstGeom prst="bentConnector3">
            <a:avLst>
              <a:gd name="adj1" fmla="val 50000"/>
            </a:avLst>
          </a:prstGeom>
          <a:ln w="3492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肘形连接符 29"/>
          <p:cNvCxnSpPr/>
          <p:nvPr/>
        </p:nvCxnSpPr>
        <p:spPr>
          <a:xfrm>
            <a:off x="5508104" y="4700101"/>
            <a:ext cx="2016224" cy="504056"/>
          </a:xfrm>
          <a:prstGeom prst="bentConnector3">
            <a:avLst>
              <a:gd name="adj1" fmla="val 36046"/>
            </a:avLst>
          </a:prstGeom>
          <a:ln w="349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肘形连接符 31"/>
          <p:cNvCxnSpPr/>
          <p:nvPr/>
        </p:nvCxnSpPr>
        <p:spPr>
          <a:xfrm rot="10800000" flipV="1">
            <a:off x="1619672" y="4700101"/>
            <a:ext cx="2160240" cy="576064"/>
          </a:xfrm>
          <a:prstGeom prst="bentConnector3">
            <a:avLst>
              <a:gd name="adj1" fmla="val 38604"/>
            </a:avLst>
          </a:prstGeom>
          <a:ln w="3492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肘形连接符 36"/>
          <p:cNvCxnSpPr/>
          <p:nvPr/>
        </p:nvCxnSpPr>
        <p:spPr>
          <a:xfrm rot="10800000" flipV="1">
            <a:off x="1691680" y="3763997"/>
            <a:ext cx="2088232" cy="504056"/>
          </a:xfrm>
          <a:prstGeom prst="bentConnector3">
            <a:avLst>
              <a:gd name="adj1" fmla="val 41579"/>
            </a:avLst>
          </a:prstGeom>
          <a:ln w="349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肘形连接符 38"/>
          <p:cNvCxnSpPr/>
          <p:nvPr/>
        </p:nvCxnSpPr>
        <p:spPr>
          <a:xfrm rot="10800000">
            <a:off x="1619672" y="2683877"/>
            <a:ext cx="2160240" cy="504056"/>
          </a:xfrm>
          <a:prstGeom prst="bentConnector3">
            <a:avLst>
              <a:gd name="adj1" fmla="val 41046"/>
            </a:avLst>
          </a:prstGeom>
          <a:ln w="349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图片 40" descr="t013eada4882c5b50bf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79912" y="2971909"/>
            <a:ext cx="1728192" cy="1736230"/>
          </a:xfrm>
          <a:prstGeom prst="rect">
            <a:avLst/>
          </a:prstGeom>
        </p:spPr>
      </p:pic>
      <p:sp>
        <p:nvSpPr>
          <p:cNvPr id="59" name="TextBox 58">
            <a:hlinkClick r:id="rId5" action="ppaction://hlinksldjump"/>
          </p:cNvPr>
          <p:cNvSpPr txBox="1"/>
          <p:nvPr/>
        </p:nvSpPr>
        <p:spPr>
          <a:xfrm>
            <a:off x="6300192" y="2323837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 Ready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>
            <a:hlinkClick r:id="rId6" action="ppaction://hlinksldjump"/>
          </p:cNvPr>
          <p:cNvSpPr txBox="1"/>
          <p:nvPr/>
        </p:nvSpPr>
        <p:spPr>
          <a:xfrm>
            <a:off x="6444208" y="3763997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Reading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TextBox 60">
            <a:hlinkClick r:id="rId7" action="ppaction://hlinksldjump"/>
          </p:cNvPr>
          <p:cNvSpPr txBox="1"/>
          <p:nvPr/>
        </p:nvSpPr>
        <p:spPr>
          <a:xfrm>
            <a:off x="6300192" y="4844117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Vocabulary</a:t>
            </a:r>
            <a:endParaRPr lang="zh-CN" altLang="en-US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Box 61">
            <a:hlinkClick r:id="rId8" action="ppaction://hlinksldjump"/>
          </p:cNvPr>
          <p:cNvSpPr txBox="1"/>
          <p:nvPr/>
        </p:nvSpPr>
        <p:spPr>
          <a:xfrm>
            <a:off x="1619672" y="2323837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Writing</a:t>
            </a:r>
            <a:endParaRPr lang="zh-CN" altLang="en-US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TextBox 62">
            <a:hlinkClick r:id="rId9" action="ppaction://hlinksldjump"/>
          </p:cNvPr>
          <p:cNvSpPr txBox="1"/>
          <p:nvPr/>
        </p:nvSpPr>
        <p:spPr>
          <a:xfrm>
            <a:off x="1763688" y="3836005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Speaking</a:t>
            </a:r>
            <a:endParaRPr lang="zh-CN" altLang="en-US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TextBox 63">
            <a:hlinkClick r:id="rId10" action="ppaction://hlinksldjump"/>
          </p:cNvPr>
          <p:cNvSpPr txBox="1"/>
          <p:nvPr/>
        </p:nvSpPr>
        <p:spPr>
          <a:xfrm>
            <a:off x="1619672" y="4844117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Listening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图片 24" descr="t01c5256e02e0d07ee4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452320" y="3403957"/>
            <a:ext cx="818389" cy="613792"/>
          </a:xfrm>
          <a:prstGeom prst="rect">
            <a:avLst/>
          </a:prstGeom>
        </p:spPr>
      </p:pic>
      <p:pic>
        <p:nvPicPr>
          <p:cNvPr id="27" name="图片 26" descr="ZXXKCOM201507071712262115069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444208" y="5276165"/>
            <a:ext cx="1015380" cy="761535"/>
          </a:xfrm>
          <a:prstGeom prst="rect">
            <a:avLst/>
          </a:prstGeom>
        </p:spPr>
      </p:pic>
      <p:pic>
        <p:nvPicPr>
          <p:cNvPr id="28" name="图片 27" descr="181729357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331640" y="5348173"/>
            <a:ext cx="1322482" cy="993849"/>
          </a:xfrm>
          <a:prstGeom prst="rect">
            <a:avLst/>
          </a:prstGeom>
        </p:spPr>
      </p:pic>
      <p:pic>
        <p:nvPicPr>
          <p:cNvPr id="29" name="图片 28" descr="Fear-of-Public-Speaking-image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83568" y="3403957"/>
            <a:ext cx="1043032" cy="693505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1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4855008" y="2551004"/>
            <a:ext cx="5024" cy="427402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3" name="文本框 12">
            <a:hlinkClick r:id="rId15" action="ppaction://hlinksldjump"/>
          </p:cNvPr>
          <p:cNvSpPr txBox="1"/>
          <p:nvPr/>
        </p:nvSpPr>
        <p:spPr>
          <a:xfrm>
            <a:off x="3720535" y="1907066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Words &amp; Expressions</a:t>
            </a:r>
            <a:endParaRPr lang="zh-CN" altLang="en-US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3682857" y="2551004"/>
            <a:ext cx="1202222" cy="64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6" name="流程图: 手动输入 5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流程图: 手动输入 12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1115616" y="2308810"/>
            <a:ext cx="360040" cy="400110"/>
            <a:chOff x="1043608" y="1732746"/>
            <a:chExt cx="360040" cy="400110"/>
          </a:xfrm>
        </p:grpSpPr>
        <p:sp>
          <p:nvSpPr>
            <p:cNvPr id="11" name="椭圆 10"/>
            <p:cNvSpPr/>
            <p:nvPr/>
          </p:nvSpPr>
          <p:spPr>
            <a:xfrm>
              <a:off x="1043608" y="1772816"/>
              <a:ext cx="360040" cy="36004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15" name="矩形 14"/>
            <p:cNvSpPr/>
            <p:nvPr/>
          </p:nvSpPr>
          <p:spPr>
            <a:xfrm>
              <a:off x="1043608" y="1732746"/>
              <a:ext cx="360040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CN" sz="2000" b="1" cap="none" spc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1</a:t>
              </a:r>
              <a:endParaRPr lang="zh-CN" altLang="en-US" sz="20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619672" y="2276872"/>
            <a:ext cx="6624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Before you read the passage, try to answer these questions.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91680" y="2956882"/>
            <a:ext cx="6624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What does a dentist do?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91680" y="3532946"/>
            <a:ext cx="6624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Why are dentists important?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流程图: 决策 20"/>
          <p:cNvSpPr/>
          <p:nvPr/>
        </p:nvSpPr>
        <p:spPr>
          <a:xfrm>
            <a:off x="395536" y="620688"/>
            <a:ext cx="2088232" cy="432048"/>
          </a:xfrm>
          <a:prstGeom prst="flowChartDecision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683568" y="62068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 Ready</a:t>
            </a:r>
            <a:endParaRPr lang="zh-CN" altLang="en-US" sz="2400" b="1" dirty="0">
              <a:solidFill>
                <a:srgbClr val="4074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图片 21" descr="58536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60432" y="6237312"/>
            <a:ext cx="321568" cy="321568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3717032"/>
            <a:ext cx="2448694" cy="2353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1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51520" y="188640"/>
            <a:ext cx="8784976" cy="1152128"/>
            <a:chOff x="179512" y="188640"/>
            <a:chExt cx="8568952" cy="1080120"/>
          </a:xfrm>
        </p:grpSpPr>
        <p:sp>
          <p:nvSpPr>
            <p:cNvPr id="4" name="流程图: 手动输入 3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流程图: 手动输入 5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179512" y="620688"/>
            <a:ext cx="2088232" cy="461665"/>
            <a:chOff x="467544" y="1340768"/>
            <a:chExt cx="2088232" cy="461665"/>
          </a:xfrm>
        </p:grpSpPr>
        <p:sp>
          <p:nvSpPr>
            <p:cNvPr id="8" name="流程图: 决策 7"/>
            <p:cNvSpPr/>
            <p:nvPr/>
          </p:nvSpPr>
          <p:spPr>
            <a:xfrm>
              <a:off x="467544" y="1340768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55576" y="1340768"/>
              <a:ext cx="1656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4074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hlinkClick r:id="rId2" action="ppaction://hlinksldjump"/>
                </a:rPr>
                <a:t>Dentistry</a:t>
              </a:r>
              <a:endParaRPr lang="zh-CN" altLang="en-US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39552" y="3356992"/>
            <a:ext cx="3384376" cy="432048"/>
            <a:chOff x="611560" y="4149080"/>
            <a:chExt cx="3384376" cy="432048"/>
          </a:xfrm>
        </p:grpSpPr>
        <p:sp>
          <p:nvSpPr>
            <p:cNvPr id="13" name="五边形 12"/>
            <p:cNvSpPr/>
            <p:nvPr/>
          </p:nvSpPr>
          <p:spPr>
            <a:xfrm>
              <a:off x="611560" y="4149080"/>
              <a:ext cx="3384376" cy="432048"/>
            </a:xfrm>
            <a:prstGeom prst="homePlate">
              <a:avLst/>
            </a:prstGeom>
            <a:solidFill>
              <a:schemeClr val="accent3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83568" y="4149080"/>
              <a:ext cx="3096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How to become a dentist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39552" y="4437112"/>
            <a:ext cx="2160240" cy="432048"/>
            <a:chOff x="611560" y="4149080"/>
            <a:chExt cx="3384376" cy="432048"/>
          </a:xfrm>
        </p:grpSpPr>
        <p:sp>
          <p:nvSpPr>
            <p:cNvPr id="16" name="五边形 15"/>
            <p:cNvSpPr/>
            <p:nvPr/>
          </p:nvSpPr>
          <p:spPr>
            <a:xfrm>
              <a:off x="611560" y="4149080"/>
              <a:ext cx="3384376" cy="432048"/>
            </a:xfrm>
            <a:prstGeom prst="homePlate">
              <a:avLst/>
            </a:prstGeom>
            <a:solidFill>
              <a:schemeClr val="accent3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83569" y="4149080"/>
              <a:ext cx="3096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Workplace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39552" y="5229200"/>
            <a:ext cx="2232248" cy="432048"/>
            <a:chOff x="611560" y="4149080"/>
            <a:chExt cx="3384376" cy="432048"/>
          </a:xfrm>
        </p:grpSpPr>
        <p:sp>
          <p:nvSpPr>
            <p:cNvPr id="19" name="五边形 18"/>
            <p:cNvSpPr/>
            <p:nvPr/>
          </p:nvSpPr>
          <p:spPr>
            <a:xfrm>
              <a:off x="611560" y="4149080"/>
              <a:ext cx="3384376" cy="432048"/>
            </a:xfrm>
            <a:prstGeom prst="homePlate">
              <a:avLst/>
            </a:prstGeom>
            <a:solidFill>
              <a:schemeClr val="accent3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83569" y="4202829"/>
              <a:ext cx="3096344" cy="3165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Prospects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755576" y="3789040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Dentists must earn a college and a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professional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degree. They also need a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sldjump"/>
              </a:rPr>
              <a:t>license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from the state.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5576" y="4869160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Dentists may work alone or share a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5" action="ppaction://hlinksldjump"/>
              </a:rPr>
              <a:t>practice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They often employ support staff.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55576" y="5661248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dental industry in growing. Jobs should increase by 21% during the next decade. This is in response to greater public demand.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3568" y="1700808"/>
            <a:ext cx="7632848" cy="1631216"/>
          </a:xfrm>
          <a:prstGeom prst="rect">
            <a:avLst/>
          </a:prstGeom>
          <a:solidFill>
            <a:srgbClr val="FFC000">
              <a:alpha val="10000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CN" sz="1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6" action="ppaction://hlinksldjump"/>
              </a:rPr>
              <a:t>①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Dentists deal with the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7" action="ppaction://hlinksldjump"/>
              </a:rPr>
              <a:t>oral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health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patients. Oral health includes the teeth, gums, and other structures of mouth. Dentists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8" action="ppaction://hlinksldjump"/>
              </a:rPr>
              <a:t>diagnose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treat related medical issues.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hlinkClick r:id="rId9" action="ppaction://hlinksldjump"/>
              </a:rPr>
              <a:t> </a:t>
            </a:r>
            <a:r>
              <a:rPr lang="en-US" altLang="zh-CN" sz="1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9" action="ppaction://hlinksldjump"/>
              </a:rPr>
              <a:t>②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hlinkClick r:id="rId9" action="ppaction://hlinksldjump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give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instruction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tooth and gum care. </a:t>
            </a:r>
            <a:r>
              <a:rPr lang="en-US" altLang="zh-CN" sz="1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10" action="ppaction://hlinksldjump"/>
              </a:rPr>
              <a:t>③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They offer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advice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decisions impacting oral health. </a:t>
            </a:r>
            <a:endParaRPr lang="zh-CN" altLang="zh-CN" sz="16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11560" y="1268760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2060"/>
                </a:solidFill>
                <a:latin typeface="Calibri" panose="020F0502020204030204" pitchFamily="34" charset="0"/>
              </a:rPr>
              <a:t>A dentist’s job</a:t>
            </a:r>
            <a:endParaRPr lang="zh-CN" altLang="en-US" sz="24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172400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1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图片 26" descr="58536.gif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103480" y="6309320"/>
            <a:ext cx="288032" cy="288032"/>
          </a:xfrm>
          <a:prstGeom prst="rect">
            <a:avLst/>
          </a:prstGeom>
        </p:spPr>
      </p:pic>
      <p:pic>
        <p:nvPicPr>
          <p:cNvPr id="28" name="图片 27" descr="58536.gif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flipH="1">
            <a:off x="8391512" y="6309320"/>
            <a:ext cx="284944" cy="288032"/>
          </a:xfrm>
          <a:prstGeom prst="rect">
            <a:avLst/>
          </a:prstGeom>
        </p:spPr>
      </p:pic>
      <p:pic>
        <p:nvPicPr>
          <p:cNvPr id="2" name="Picture 3">
            <a:hlinkClick r:id="rId14" action="ppaction://hlinkfile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699951" y="1268616"/>
            <a:ext cx="36004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4" name="流程图: 手动输入 3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流程图: 手动输入 5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467544" y="62068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Dentistry</a:t>
            </a:r>
            <a:endParaRPr lang="zh-CN" altLang="en-US" sz="2400" b="1" dirty="0">
              <a:solidFill>
                <a:srgbClr val="4074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组合 29"/>
          <p:cNvGrpSpPr/>
          <p:nvPr/>
        </p:nvGrpSpPr>
        <p:grpSpPr>
          <a:xfrm>
            <a:off x="179512" y="620688"/>
            <a:ext cx="2088232" cy="461665"/>
            <a:chOff x="467544" y="1340768"/>
            <a:chExt cx="2088232" cy="461665"/>
          </a:xfrm>
        </p:grpSpPr>
        <p:sp>
          <p:nvSpPr>
            <p:cNvPr id="31" name="流程图: 决策 30"/>
            <p:cNvSpPr/>
            <p:nvPr/>
          </p:nvSpPr>
          <p:spPr>
            <a:xfrm>
              <a:off x="467544" y="1340768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55576" y="1340768"/>
              <a:ext cx="1656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4074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Dentistry</a:t>
              </a:r>
              <a:endParaRPr lang="zh-CN" altLang="en-US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539552" y="1340768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课文参考译文</a:t>
            </a:r>
          </a:p>
        </p:txBody>
      </p:sp>
      <p:sp>
        <p:nvSpPr>
          <p:cNvPr id="36" name="流程图: 可选过程 35"/>
          <p:cNvSpPr/>
          <p:nvPr/>
        </p:nvSpPr>
        <p:spPr>
          <a:xfrm>
            <a:off x="539552" y="1844824"/>
            <a:ext cx="2160240" cy="360040"/>
          </a:xfrm>
          <a:prstGeom prst="flowChartAlternateProcess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>
                <a:solidFill>
                  <a:schemeClr val="bg1"/>
                </a:solidFill>
              </a:rPr>
              <a:t> Topic 1   </a:t>
            </a:r>
            <a:r>
              <a:rPr lang="zh-CN" altLang="en-US" b="1" dirty="0">
                <a:solidFill>
                  <a:schemeClr val="bg1"/>
                </a:solidFill>
              </a:rPr>
              <a:t>牙医职业</a:t>
            </a:r>
            <a:endParaRPr lang="en-US" altLang="zh-CN" b="1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67360" y="2262505"/>
            <a:ext cx="7920990" cy="3907790"/>
          </a:xfrm>
          <a:prstGeom prst="rect">
            <a:avLst/>
          </a:prstGeom>
          <a:solidFill>
            <a:srgbClr val="FFC000">
              <a:alpha val="1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FZDHTJW--GB1-0"/>
              </a:rPr>
              <a:t>牙 医 职 业</a:t>
            </a:r>
          </a:p>
          <a:p>
            <a:pPr>
              <a:lnSpc>
                <a:spcPct val="100000"/>
              </a:lnSpc>
            </a:pPr>
            <a:r>
              <a:rPr lang="zh-CN" altLang="en-US" b="1" dirty="0">
                <a:latin typeface="FZHTJW--GB1-0"/>
              </a:rPr>
              <a:t>牙医的工作</a:t>
            </a:r>
          </a:p>
          <a:p>
            <a:pPr>
              <a:lnSpc>
                <a:spcPct val="100000"/>
              </a:lnSpc>
            </a:pPr>
            <a:r>
              <a:rPr lang="zh-CN" altLang="en-US" dirty="0">
                <a:latin typeface="FZSSK--GBK1-0"/>
              </a:rPr>
              <a:t>    牙医的工作是处理患者的口腔健康问题。口腔健康包括牙齿、牙龈和口腔其他部分的健康状况。牙医诊断并治疗相关的医疗问题。他们在牙齿和牙龈护理方面给予指导，并对影响口腔健康的各种决策提出建议。</a:t>
            </a:r>
          </a:p>
          <a:p>
            <a:pPr>
              <a:lnSpc>
                <a:spcPct val="100000"/>
              </a:lnSpc>
            </a:pPr>
            <a:endParaRPr lang="en-US" altLang="zh-CN" b="1" dirty="0">
              <a:latin typeface="FZHTJW--GB1-0"/>
            </a:endParaRPr>
          </a:p>
          <a:p>
            <a:pPr>
              <a:lnSpc>
                <a:spcPct val="100000"/>
              </a:lnSpc>
            </a:pPr>
            <a:r>
              <a:rPr lang="zh-CN" altLang="en-US" b="1" dirty="0">
                <a:latin typeface="FZHTJW--GB1-0"/>
              </a:rPr>
              <a:t>怎样成为一名牙医</a:t>
            </a:r>
          </a:p>
          <a:p>
            <a:pPr>
              <a:lnSpc>
                <a:spcPct val="100000"/>
              </a:lnSpc>
            </a:pPr>
            <a:r>
              <a:rPr lang="zh-CN" altLang="en-US" dirty="0">
                <a:latin typeface="FZSSK--GBK1-0"/>
              </a:rPr>
              <a:t>    牙医必须要取得大学本专业学历，还需要获得国家颁发的行医资格证。</a:t>
            </a:r>
            <a:endParaRPr lang="en-US" altLang="zh-CN" b="1" dirty="0">
              <a:latin typeface="FZHTJW--GB1-0"/>
            </a:endParaRPr>
          </a:p>
          <a:p>
            <a:pPr>
              <a:lnSpc>
                <a:spcPct val="100000"/>
              </a:lnSpc>
            </a:pPr>
            <a:r>
              <a:rPr lang="zh-CN" altLang="en-US" b="1" dirty="0">
                <a:latin typeface="FZHTJW--GB1-0"/>
              </a:rPr>
              <a:t>工作场所</a:t>
            </a:r>
          </a:p>
          <a:p>
            <a:pPr>
              <a:lnSpc>
                <a:spcPct val="100000"/>
              </a:lnSpc>
            </a:pPr>
            <a:r>
              <a:rPr lang="zh-CN" altLang="en-US" b="1" dirty="0">
                <a:latin typeface="FZHTJW--GB1-0"/>
              </a:rPr>
              <a:t>    </a:t>
            </a:r>
            <a:r>
              <a:rPr lang="zh-CN" altLang="en-US" dirty="0">
                <a:latin typeface="FZSSK--GBK1-0"/>
              </a:rPr>
              <a:t>牙医可以在一家诊所单独工作或共同执业，他们也经常聘用辅助人员。</a:t>
            </a:r>
            <a:endParaRPr lang="en-US" altLang="zh-CN" b="1" dirty="0">
              <a:latin typeface="FZHTJW--GB1-0"/>
            </a:endParaRPr>
          </a:p>
          <a:p>
            <a:pPr>
              <a:lnSpc>
                <a:spcPct val="100000"/>
              </a:lnSpc>
            </a:pPr>
            <a:r>
              <a:rPr lang="zh-CN" altLang="en-US" b="1" dirty="0">
                <a:latin typeface="FZHTJW--GB1-0"/>
              </a:rPr>
              <a:t>工作前景</a:t>
            </a:r>
          </a:p>
          <a:p>
            <a:pPr>
              <a:lnSpc>
                <a:spcPct val="100000"/>
              </a:lnSpc>
            </a:pPr>
            <a:r>
              <a:rPr lang="zh-CN" altLang="en-US" dirty="0">
                <a:latin typeface="FZSSK--GBK1-0"/>
              </a:rPr>
              <a:t>    牙科业正在不断地发展。未来十年，其就业岗位会增加</a:t>
            </a:r>
            <a:r>
              <a:rPr lang="en-US" altLang="zh-CN" dirty="0">
                <a:latin typeface="FZSSK--GBK1-0"/>
              </a:rPr>
              <a:t>21%</a:t>
            </a:r>
            <a:r>
              <a:rPr lang="zh-CN" altLang="en-US" dirty="0">
                <a:latin typeface="FZSSK--GBK1-0"/>
              </a:rPr>
              <a:t>。这也是为了应对更大的公众需求。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1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图片 15" descr="58536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60432" y="6237312"/>
            <a:ext cx="321568" cy="321568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4" name="流程图: 手动输入 3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流程图: 手动输入 5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467544" y="62068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Dentistry</a:t>
            </a:r>
            <a:endParaRPr lang="zh-CN" altLang="en-US" sz="2400" b="1" dirty="0">
              <a:solidFill>
                <a:srgbClr val="4074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组合 29"/>
          <p:cNvGrpSpPr/>
          <p:nvPr/>
        </p:nvGrpSpPr>
        <p:grpSpPr>
          <a:xfrm>
            <a:off x="179512" y="620688"/>
            <a:ext cx="2088232" cy="461665"/>
            <a:chOff x="467544" y="1340768"/>
            <a:chExt cx="2088232" cy="461665"/>
          </a:xfrm>
        </p:grpSpPr>
        <p:sp>
          <p:nvSpPr>
            <p:cNvPr id="31" name="流程图: 决策 30"/>
            <p:cNvSpPr/>
            <p:nvPr/>
          </p:nvSpPr>
          <p:spPr>
            <a:xfrm>
              <a:off x="467544" y="1340768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55576" y="1340768"/>
              <a:ext cx="1656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4074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Dentistry</a:t>
              </a:r>
              <a:endParaRPr lang="zh-CN" altLang="en-US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539552" y="1340768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Language Points</a:t>
            </a:r>
            <a:endParaRPr lang="zh-CN" altLang="en-US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流程图: 可选过程 35"/>
          <p:cNvSpPr/>
          <p:nvPr/>
        </p:nvSpPr>
        <p:spPr>
          <a:xfrm>
            <a:off x="539552" y="1844824"/>
            <a:ext cx="3744416" cy="360040"/>
          </a:xfrm>
          <a:prstGeom prst="flowChartAlternateProcess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>
                <a:solidFill>
                  <a:schemeClr val="bg1"/>
                </a:solidFill>
              </a:rPr>
              <a:t> Explanation of Difficult Sentences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55576" y="2420888"/>
            <a:ext cx="7632848" cy="3416320"/>
          </a:xfrm>
          <a:prstGeom prst="rect">
            <a:avLst/>
          </a:prstGeom>
          <a:solidFill>
            <a:srgbClr val="FFC000">
              <a:alpha val="10000"/>
            </a:srgbClr>
          </a:solidFill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Dentists 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deal with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oral health of patients.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牙医处理患者的口腔健康问题。</a:t>
            </a:r>
            <a:endParaRPr lang="en-US" altLang="zh-CN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deal with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应对，处理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e.g. 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You have to first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deal with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oral  hygiene.    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你必须首先处理一下你的口腔清洁问题。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It is important to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deal with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doctor-patient relationship properly.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恰当地处理医患关系很重要。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1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图片 15" descr="58536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60432" y="6237312"/>
            <a:ext cx="321568" cy="321568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4" name="流程图: 手动输入 3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流程图: 手动输入 5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467544" y="62068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Dentistry</a:t>
            </a:r>
            <a:endParaRPr lang="zh-CN" altLang="en-US" sz="2400" b="1" dirty="0">
              <a:solidFill>
                <a:srgbClr val="4074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组合 29"/>
          <p:cNvGrpSpPr/>
          <p:nvPr/>
        </p:nvGrpSpPr>
        <p:grpSpPr>
          <a:xfrm>
            <a:off x="179512" y="620688"/>
            <a:ext cx="2088232" cy="461665"/>
            <a:chOff x="467544" y="1340768"/>
            <a:chExt cx="2088232" cy="461665"/>
          </a:xfrm>
        </p:grpSpPr>
        <p:sp>
          <p:nvSpPr>
            <p:cNvPr id="31" name="流程图: 决策 30"/>
            <p:cNvSpPr/>
            <p:nvPr/>
          </p:nvSpPr>
          <p:spPr>
            <a:xfrm>
              <a:off x="467544" y="1340768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55576" y="1340768"/>
              <a:ext cx="1656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4074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Dentistry</a:t>
              </a:r>
              <a:endParaRPr lang="zh-CN" altLang="en-US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539552" y="1340768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Language Points</a:t>
            </a:r>
            <a:endParaRPr lang="zh-CN" altLang="en-US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流程图: 可选过程 35"/>
          <p:cNvSpPr/>
          <p:nvPr/>
        </p:nvSpPr>
        <p:spPr>
          <a:xfrm>
            <a:off x="539552" y="1844824"/>
            <a:ext cx="3744416" cy="360040"/>
          </a:xfrm>
          <a:prstGeom prst="flowChartAlternateProcess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>
                <a:solidFill>
                  <a:schemeClr val="bg1"/>
                </a:solidFill>
              </a:rPr>
              <a:t> Explanation of Difficult Sentences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55576" y="2348880"/>
            <a:ext cx="7776864" cy="3416320"/>
          </a:xfrm>
          <a:prstGeom prst="rect">
            <a:avLst/>
          </a:prstGeom>
          <a:solidFill>
            <a:srgbClr val="FFC000">
              <a:alpha val="10000"/>
            </a:srgbClr>
          </a:solidFill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give instruction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tooth and gum care.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他们在牙齿和牙龈护理方面给予指导。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give instruction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给予指导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e.g. 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Only then can one diagnose a person’s periodontal disease and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 instruction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只有这样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才能诊断一个人的牙周病并且给予相应的指导。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 instruction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they learn to prevent cavities from developing.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给予指导，他们学会如何预防龋齿。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1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图片 15" descr="58536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60432" y="6237312"/>
            <a:ext cx="321568" cy="321568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4" name="流程图: 手动输入 3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流程图: 手动输入 5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467544" y="62068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Dentistry</a:t>
            </a:r>
            <a:endParaRPr lang="zh-CN" altLang="en-US" sz="2400" b="1" dirty="0">
              <a:solidFill>
                <a:srgbClr val="4074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组合 29"/>
          <p:cNvGrpSpPr/>
          <p:nvPr/>
        </p:nvGrpSpPr>
        <p:grpSpPr>
          <a:xfrm>
            <a:off x="179512" y="620688"/>
            <a:ext cx="2088232" cy="461665"/>
            <a:chOff x="467544" y="1340768"/>
            <a:chExt cx="2088232" cy="461665"/>
          </a:xfrm>
        </p:grpSpPr>
        <p:sp>
          <p:nvSpPr>
            <p:cNvPr id="31" name="流程图: 决策 30"/>
            <p:cNvSpPr/>
            <p:nvPr/>
          </p:nvSpPr>
          <p:spPr>
            <a:xfrm>
              <a:off x="467544" y="1340768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55576" y="1340768"/>
              <a:ext cx="1656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4074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Dentistry</a:t>
              </a:r>
              <a:endParaRPr lang="zh-CN" altLang="en-US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539552" y="1340768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Language Points</a:t>
            </a:r>
            <a:endParaRPr lang="zh-CN" altLang="en-US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流程图: 可选过程 35"/>
          <p:cNvSpPr/>
          <p:nvPr/>
        </p:nvSpPr>
        <p:spPr>
          <a:xfrm>
            <a:off x="539552" y="1844824"/>
            <a:ext cx="3744416" cy="360040"/>
          </a:xfrm>
          <a:prstGeom prst="flowChartAlternateProcess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>
                <a:solidFill>
                  <a:schemeClr val="bg1"/>
                </a:solidFill>
              </a:rPr>
              <a:t> Explanation of Difficult Sentences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55576" y="2278027"/>
            <a:ext cx="7848872" cy="4247317"/>
          </a:xfrm>
          <a:prstGeom prst="rect">
            <a:avLst/>
          </a:prstGeom>
          <a:solidFill>
            <a:srgbClr val="FFC000">
              <a:alpha val="10000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offer advice on decisions 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impacting oral health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他们对影响口腔健康的各种决策提出 建议。 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impacting oral health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现在分词短语做后置定语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e.g. 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There’s abnormal recession of the gums and of the tooth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supporting bone from around your teeth.</a:t>
            </a:r>
            <a:endParaRPr lang="zh-CN" altLang="zh-CN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您的牙龈和支持牙龈周围的骨头</a:t>
            </a: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的牙齿</a:t>
            </a:r>
            <a:r>
              <a:rPr lang="zh-CN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都萎缩了，很不正常。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Jaws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missing all the teeth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be restored with fixed bridges anchored by 5 or 6 implants.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全口牙齿缺失，可以做固定桥修复，而五至六个种植体就可以支撑这个全口拱形桥。</a:t>
            </a:r>
            <a:endParaRPr lang="zh-CN" altLang="en-US" sz="16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1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图片 15" descr="58536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60432" y="6309320"/>
            <a:ext cx="321568" cy="321568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4" name="流程图: 手动输入 3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流程图: 手动输入 5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467544" y="62068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Dentistry</a:t>
            </a:r>
            <a:endParaRPr lang="zh-CN" altLang="en-US" sz="2400" b="1" dirty="0">
              <a:solidFill>
                <a:srgbClr val="4074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组合 29"/>
          <p:cNvGrpSpPr/>
          <p:nvPr/>
        </p:nvGrpSpPr>
        <p:grpSpPr>
          <a:xfrm>
            <a:off x="179512" y="620688"/>
            <a:ext cx="2088232" cy="461665"/>
            <a:chOff x="467544" y="1340768"/>
            <a:chExt cx="2088232" cy="461665"/>
          </a:xfrm>
        </p:grpSpPr>
        <p:sp>
          <p:nvSpPr>
            <p:cNvPr id="31" name="流程图: 决策 30"/>
            <p:cNvSpPr/>
            <p:nvPr/>
          </p:nvSpPr>
          <p:spPr>
            <a:xfrm>
              <a:off x="467544" y="1340768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55576" y="1340768"/>
              <a:ext cx="1656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4074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Dentistry</a:t>
              </a:r>
              <a:endParaRPr lang="zh-CN" altLang="en-US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539552" y="1340768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Language Points</a:t>
            </a:r>
            <a:endParaRPr lang="zh-CN" altLang="en-US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流程图: 可选过程 35"/>
          <p:cNvSpPr/>
          <p:nvPr/>
        </p:nvSpPr>
        <p:spPr>
          <a:xfrm>
            <a:off x="539552" y="1844824"/>
            <a:ext cx="1944216" cy="360040"/>
          </a:xfrm>
          <a:prstGeom prst="flowChartAlternateProcess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important words</a:t>
            </a:r>
            <a:endParaRPr lang="zh-CN" alt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55576" y="2348880"/>
            <a:ext cx="7632848" cy="3415743"/>
          </a:xfrm>
          <a:prstGeom prst="rect">
            <a:avLst/>
          </a:prstGeom>
          <a:solidFill>
            <a:srgbClr val="FFC000">
              <a:alpha val="10000"/>
            </a:srgbClr>
          </a:solidFill>
        </p:spPr>
        <p:txBody>
          <a:bodyPr wrap="square" rtlCol="0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dentistry  </a:t>
            </a:r>
            <a:r>
              <a:rPr lang="en-US" altLang="zh-CN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n.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zh-CN" b="1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Dentistry is the medical study of the mouth and teeth or the work done  by a dentist; Dentistry is the medical study of the mouth and teeth, or the medical study of the mouth and teeth.  </a:t>
            </a:r>
            <a:r>
              <a:rPr lang="zh-CN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牙医职业；口腔医学</a:t>
            </a:r>
            <a:r>
              <a:rPr lang="zh-CN" alt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，牙科学</a:t>
            </a:r>
            <a:endParaRPr lang="en-US" altLang="zh-CN" sz="16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e.g.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As we know, </a:t>
            </a:r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dentistry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 is much expensive, so be proactive and take care of your teeth.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zh-CN" altLang="en-US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众所周知，</a:t>
            </a:r>
            <a:r>
              <a:rPr lang="zh-CN" altLang="en-US" sz="1600" dirty="0"/>
              <a:t>看牙医是非常昂贵的，所以要主动照顾好你的牙齿。</a:t>
            </a:r>
            <a:endParaRPr lang="en-US" altLang="zh-CN" sz="1600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Dentistry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is a very promising industry.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zh-CN" altLang="en-US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牙医是一个很有前景的行业。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1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3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348880"/>
            <a:ext cx="36004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图片 16" descr="58536.gif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60432" y="6309320"/>
            <a:ext cx="321568" cy="321568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4" name="流程图: 手动输入 3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流程图: 手动输入 5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467544" y="62068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Dentistry</a:t>
            </a:r>
            <a:endParaRPr lang="zh-CN" altLang="en-US" sz="2400" b="1" dirty="0">
              <a:solidFill>
                <a:srgbClr val="4074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79512" y="620688"/>
            <a:ext cx="2088232" cy="461665"/>
            <a:chOff x="467544" y="1340768"/>
            <a:chExt cx="2088232" cy="461665"/>
          </a:xfrm>
        </p:grpSpPr>
        <p:sp>
          <p:nvSpPr>
            <p:cNvPr id="31" name="流程图: 决策 30"/>
            <p:cNvSpPr/>
            <p:nvPr/>
          </p:nvSpPr>
          <p:spPr>
            <a:xfrm>
              <a:off x="467544" y="1340768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55576" y="1340768"/>
              <a:ext cx="1656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4074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Dentistry</a:t>
              </a:r>
              <a:endParaRPr lang="zh-CN" altLang="en-US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539552" y="1340768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Language Points</a:t>
            </a:r>
            <a:endParaRPr lang="zh-CN" altLang="en-US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流程图: 可选过程 35"/>
          <p:cNvSpPr/>
          <p:nvPr/>
        </p:nvSpPr>
        <p:spPr>
          <a:xfrm>
            <a:off x="539552" y="1772816"/>
            <a:ext cx="1944216" cy="360040"/>
          </a:xfrm>
          <a:prstGeom prst="flowChartAlternateProcess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important words</a:t>
            </a:r>
            <a:endParaRPr lang="zh-CN" alt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55576" y="2348880"/>
            <a:ext cx="7632848" cy="3339376"/>
          </a:xfrm>
          <a:prstGeom prst="rect">
            <a:avLst/>
          </a:prstGeom>
          <a:solidFill>
            <a:srgbClr val="FFC000">
              <a:alpha val="10000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 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If something is oral, it is associated with or involving the mouth. </a:t>
            </a:r>
            <a:r>
              <a:rPr lang="zh-CN" altLang="zh-CN" sz="16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口腔的</a:t>
            </a:r>
            <a:endParaRPr lang="en-US" altLang="zh-CN" sz="16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e.g.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After I examine her, I’ll  probably ask you to give her an 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prophylaxis.</a:t>
            </a:r>
            <a:endParaRPr lang="zh-CN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给她做了检查以</a:t>
            </a:r>
            <a:r>
              <a:rPr lang="zh-CN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后，可能会叫</a:t>
            </a: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您</a:t>
            </a:r>
            <a:r>
              <a:rPr lang="zh-CN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给她进行口腔预防治疗。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What are common causes of 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diseases?</a:t>
            </a:r>
            <a:endParaRPr lang="zh-CN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zh-CN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哪些是口腔疾病的常见原因？</a:t>
            </a:r>
          </a:p>
          <a:p>
            <a:pPr>
              <a:lnSpc>
                <a:spcPct val="150000"/>
              </a:lnSpc>
            </a:pPr>
            <a:endParaRPr lang="en-US" altLang="zh-CN" sz="16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zh-CN" sz="16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1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3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492896"/>
            <a:ext cx="288032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图片 16" descr="58536.gif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60432" y="6309320"/>
            <a:ext cx="321568" cy="321568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4" name="流程图: 手动输入 3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流程图: 手动输入 5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467544" y="62068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Dentistry</a:t>
            </a:r>
            <a:endParaRPr lang="zh-CN" altLang="en-US" sz="2400" b="1" dirty="0">
              <a:solidFill>
                <a:srgbClr val="4074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组合 29"/>
          <p:cNvGrpSpPr/>
          <p:nvPr/>
        </p:nvGrpSpPr>
        <p:grpSpPr>
          <a:xfrm>
            <a:off x="179512" y="620688"/>
            <a:ext cx="2088232" cy="461665"/>
            <a:chOff x="467544" y="1340768"/>
            <a:chExt cx="2088232" cy="461665"/>
          </a:xfrm>
        </p:grpSpPr>
        <p:sp>
          <p:nvSpPr>
            <p:cNvPr id="31" name="流程图: 决策 30"/>
            <p:cNvSpPr/>
            <p:nvPr/>
          </p:nvSpPr>
          <p:spPr>
            <a:xfrm>
              <a:off x="467544" y="1340768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55576" y="1340768"/>
              <a:ext cx="1656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4074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Dentistry</a:t>
              </a:r>
              <a:endParaRPr lang="zh-CN" altLang="en-US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539552" y="1340768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Language Points</a:t>
            </a:r>
            <a:endParaRPr lang="zh-CN" altLang="en-US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流程图: 可选过程 35"/>
          <p:cNvSpPr/>
          <p:nvPr/>
        </p:nvSpPr>
        <p:spPr>
          <a:xfrm>
            <a:off x="539552" y="1772816"/>
            <a:ext cx="1944216" cy="360040"/>
          </a:xfrm>
          <a:prstGeom prst="flowChartAlternateProcess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important words</a:t>
            </a:r>
            <a:endParaRPr lang="zh-CN" alt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55576" y="2348880"/>
            <a:ext cx="7416824" cy="3831818"/>
          </a:xfrm>
          <a:prstGeom prst="rect">
            <a:avLst/>
          </a:prstGeom>
          <a:solidFill>
            <a:srgbClr val="FFC000">
              <a:alpha val="10000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diagnose 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vi.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To diagnose is to find out what health issues someone has by doing an examination or tests. </a:t>
            </a:r>
            <a:r>
              <a:rPr lang="zh-CN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诊断 </a:t>
            </a:r>
            <a:endParaRPr lang="en-US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e.g.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How the doctor 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diagnoses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your illness? 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医生是如何诊断你的病情的？</a:t>
            </a:r>
            <a:endParaRPr lang="en-US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Evidently this springs from some defect in their nature, it is neither easy to 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diagnose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nor to cure.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这种情形显然源于他们本性上的某种缺陷，但是这种缺陷既不容易诊断也不容易治疗。</a:t>
            </a:r>
            <a:endParaRPr lang="zh-CN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1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3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492896"/>
            <a:ext cx="288032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图片 16" descr="58536.gif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60432" y="6309320"/>
            <a:ext cx="321568" cy="321568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4" name="流程图: 手动输入 3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流程图: 手动输入 5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467544" y="62068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Dentistry</a:t>
            </a:r>
            <a:endParaRPr lang="zh-CN" altLang="en-US" sz="2400" b="1" dirty="0">
              <a:solidFill>
                <a:srgbClr val="4074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组合 29"/>
          <p:cNvGrpSpPr/>
          <p:nvPr/>
        </p:nvGrpSpPr>
        <p:grpSpPr>
          <a:xfrm>
            <a:off x="179512" y="620688"/>
            <a:ext cx="2088232" cy="461665"/>
            <a:chOff x="467544" y="1340768"/>
            <a:chExt cx="2088232" cy="461665"/>
          </a:xfrm>
        </p:grpSpPr>
        <p:sp>
          <p:nvSpPr>
            <p:cNvPr id="31" name="流程图: 决策 30"/>
            <p:cNvSpPr/>
            <p:nvPr/>
          </p:nvSpPr>
          <p:spPr>
            <a:xfrm>
              <a:off x="467544" y="1340768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55576" y="1340768"/>
              <a:ext cx="1656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4074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Dentistry</a:t>
              </a:r>
              <a:endParaRPr lang="zh-CN" altLang="en-US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539552" y="1340768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Language Points</a:t>
            </a:r>
            <a:endParaRPr lang="zh-CN" altLang="en-US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流程图: 可选过程 35"/>
          <p:cNvSpPr/>
          <p:nvPr/>
        </p:nvSpPr>
        <p:spPr>
          <a:xfrm>
            <a:off x="539552" y="1772816"/>
            <a:ext cx="1944216" cy="360040"/>
          </a:xfrm>
          <a:prstGeom prst="flowChartAlternateProcess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important words</a:t>
            </a:r>
            <a:endParaRPr lang="zh-CN" alt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55576" y="2348880"/>
            <a:ext cx="7848872" cy="3093154"/>
          </a:xfrm>
          <a:prstGeom prst="rect">
            <a:avLst/>
          </a:prstGeom>
          <a:solidFill>
            <a:srgbClr val="FFC000">
              <a:alpha val="10000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professional 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If something is professional, it relates to a job that requires special education and training or it meets certain standards. </a:t>
            </a:r>
            <a:r>
              <a:rPr lang="zh-CN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专业的，职业性的</a:t>
            </a:r>
            <a:endParaRPr lang="en-US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e.g.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The </a:t>
            </a:r>
            <a:r>
              <a:rPr lang="en-US" altLang="zh-CN" sz="1600" dirty="0"/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denture was repaired by a 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professional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dentist. 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这个义齿是由专业牙医修复的。</a:t>
            </a:r>
            <a:endParaRPr lang="en-US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Please go to a 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professional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hospital if you are ready to have your wisdom tooth extracted. 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如果您准备拔掉智齿，请去专业的医院。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1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3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492896"/>
            <a:ext cx="288032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图片 16" descr="58536.gif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60432" y="6309320"/>
            <a:ext cx="321568" cy="321568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4" name="流程图: 手动输入 3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流程图: 手动输入 5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467544" y="62068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Dentistry</a:t>
            </a:r>
            <a:endParaRPr lang="zh-CN" altLang="en-US" sz="2400" b="1" dirty="0">
              <a:solidFill>
                <a:srgbClr val="4074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组合 29"/>
          <p:cNvGrpSpPr/>
          <p:nvPr/>
        </p:nvGrpSpPr>
        <p:grpSpPr>
          <a:xfrm>
            <a:off x="179512" y="620688"/>
            <a:ext cx="2088232" cy="461665"/>
            <a:chOff x="467544" y="1340768"/>
            <a:chExt cx="2088232" cy="461665"/>
          </a:xfrm>
        </p:grpSpPr>
        <p:sp>
          <p:nvSpPr>
            <p:cNvPr id="31" name="流程图: 决策 30"/>
            <p:cNvSpPr/>
            <p:nvPr/>
          </p:nvSpPr>
          <p:spPr>
            <a:xfrm>
              <a:off x="467544" y="1340768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55576" y="1340768"/>
              <a:ext cx="1656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4074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Dentistry</a:t>
              </a:r>
              <a:endParaRPr lang="zh-CN" altLang="en-US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539552" y="1340768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Language Points</a:t>
            </a:r>
            <a:endParaRPr lang="zh-CN" altLang="en-US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流程图: 可选过程 35"/>
          <p:cNvSpPr/>
          <p:nvPr/>
        </p:nvSpPr>
        <p:spPr>
          <a:xfrm>
            <a:off x="539552" y="1772816"/>
            <a:ext cx="1944216" cy="360040"/>
          </a:xfrm>
          <a:prstGeom prst="flowChartAlternateProcess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important words</a:t>
            </a:r>
            <a:endParaRPr lang="zh-CN" alt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55576" y="2348880"/>
            <a:ext cx="7632848" cy="3093154"/>
          </a:xfrm>
          <a:prstGeom prst="rect">
            <a:avLst/>
          </a:prstGeom>
          <a:solidFill>
            <a:srgbClr val="FFC000">
              <a:alpha val="10000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license 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 </a:t>
            </a:r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 license is an official document that grants someone the right or permission to do something, such as work in a certain field.  </a:t>
            </a: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资格证，</a:t>
            </a:r>
            <a:r>
              <a:rPr lang="zh-CN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执照，许可证</a:t>
            </a:r>
            <a:endParaRPr lang="en-US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e.g.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 business 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license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is required to run a clinic.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办诊所需要营业执照。</a:t>
            </a:r>
            <a:endParaRPr lang="en-US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What are the conditions for obtaining a drug trade 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license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申领药品经营许可证的条件有哪些？</a:t>
            </a:r>
            <a:endParaRPr lang="zh-CN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3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492896"/>
            <a:ext cx="288032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图片 16" descr="58536.gif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60432" y="6309320"/>
            <a:ext cx="321568" cy="32156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1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4" name="流程图: 手动输入 3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流程图: 手动输入 5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467544" y="62068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Dentistry</a:t>
            </a:r>
            <a:endParaRPr lang="zh-CN" altLang="en-US" sz="2400" b="1" dirty="0">
              <a:solidFill>
                <a:srgbClr val="4074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组合 29"/>
          <p:cNvGrpSpPr/>
          <p:nvPr/>
        </p:nvGrpSpPr>
        <p:grpSpPr>
          <a:xfrm>
            <a:off x="179512" y="620688"/>
            <a:ext cx="2088232" cy="461665"/>
            <a:chOff x="467544" y="1340768"/>
            <a:chExt cx="2088232" cy="461665"/>
          </a:xfrm>
        </p:grpSpPr>
        <p:sp>
          <p:nvSpPr>
            <p:cNvPr id="31" name="流程图: 决策 30"/>
            <p:cNvSpPr/>
            <p:nvPr/>
          </p:nvSpPr>
          <p:spPr>
            <a:xfrm>
              <a:off x="467544" y="1340768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55576" y="1340768"/>
              <a:ext cx="1656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4074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Dentistry</a:t>
              </a:r>
              <a:endParaRPr lang="zh-CN" altLang="en-US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539552" y="1340768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Language Points</a:t>
            </a:r>
            <a:endParaRPr lang="zh-CN" altLang="en-US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流程图: 可选过程 35"/>
          <p:cNvSpPr/>
          <p:nvPr/>
        </p:nvSpPr>
        <p:spPr>
          <a:xfrm>
            <a:off x="539552" y="1772816"/>
            <a:ext cx="1944216" cy="360040"/>
          </a:xfrm>
          <a:prstGeom prst="flowChartAlternateProcess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important words</a:t>
            </a:r>
            <a:endParaRPr lang="zh-CN" alt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55576" y="2348880"/>
            <a:ext cx="7632848" cy="3046411"/>
          </a:xfrm>
          <a:prstGeom prst="rect">
            <a:avLst/>
          </a:prstGeom>
          <a:solidFill>
            <a:srgbClr val="FFC000">
              <a:alpha val="10000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practice 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</a:t>
            </a:r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 practice is the business, work or the office of a professional, such as a dentist. </a:t>
            </a: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（牙医等的）业务活动，工作地点</a:t>
            </a:r>
            <a:endParaRPr lang="en-US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e.g.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He started his first 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practice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when he was 20 . </a:t>
            </a:r>
            <a:b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他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岁时，开了他的第一个诊所。</a:t>
            </a:r>
            <a:endParaRPr lang="en-US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 order to prevent this, I referred her to our Anxiety 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Practice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b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为了防止这一点，我将她转移到了我们的“焦虑诊所”。</a:t>
            </a:r>
            <a:endParaRPr lang="zh-CN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1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3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492896"/>
            <a:ext cx="36004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图片 17" descr="58536.gif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60432" y="6309320"/>
            <a:ext cx="321568" cy="321568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3" name="流程图: 手动输入 2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流程图: 手动输入 4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179512" y="620687"/>
            <a:ext cx="2088232" cy="461666"/>
            <a:chOff x="467544" y="1340769"/>
            <a:chExt cx="2088232" cy="461667"/>
          </a:xfrm>
        </p:grpSpPr>
        <p:sp>
          <p:nvSpPr>
            <p:cNvPr id="8" name="流程图: 决策 7"/>
            <p:cNvSpPr/>
            <p:nvPr/>
          </p:nvSpPr>
          <p:spPr>
            <a:xfrm>
              <a:off x="467544" y="1340769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27584" y="1340770"/>
              <a:ext cx="1656184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4074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Reading </a:t>
              </a:r>
              <a:endParaRPr lang="zh-CN" altLang="en-US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23528" y="1444714"/>
            <a:ext cx="360040" cy="400110"/>
            <a:chOff x="1043608" y="1732746"/>
            <a:chExt cx="360040" cy="400110"/>
          </a:xfrm>
        </p:grpSpPr>
        <p:sp>
          <p:nvSpPr>
            <p:cNvPr id="12" name="椭圆 11"/>
            <p:cNvSpPr/>
            <p:nvPr/>
          </p:nvSpPr>
          <p:spPr>
            <a:xfrm>
              <a:off x="1043608" y="1772816"/>
              <a:ext cx="360040" cy="36004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13" name="矩形 12"/>
            <p:cNvSpPr/>
            <p:nvPr/>
          </p:nvSpPr>
          <p:spPr>
            <a:xfrm>
              <a:off x="1043608" y="1732746"/>
              <a:ext cx="360040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CN" sz="2000" b="1" cap="none" spc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2</a:t>
              </a:r>
              <a:endParaRPr lang="zh-CN" altLang="en-US" sz="20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755576" y="1484784"/>
            <a:ext cx="7848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the occupational guide excerpt. Then, choose the correct answers.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59632" y="1988840"/>
            <a:ext cx="6480720" cy="4320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purpose of the excerpt?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provide details about a profession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describe recent changes in an industry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explain the importance of licensing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instruct patients on oral healthcare 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What can be inferred about dentists?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Dentists in group practices are more successful.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Licensing rules for dentists are the same in most states.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Dentists are currently underpaid for their work.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Dentists should have an easy time finding jobs.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1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L 形 17"/>
          <p:cNvSpPr/>
          <p:nvPr/>
        </p:nvSpPr>
        <p:spPr>
          <a:xfrm rot="19440740">
            <a:off x="1499123" y="2667369"/>
            <a:ext cx="315386" cy="182310"/>
          </a:xfrm>
          <a:prstGeom prst="corner">
            <a:avLst>
              <a:gd name="adj1" fmla="val 50000"/>
              <a:gd name="adj2" fmla="val 5333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L 形 19"/>
          <p:cNvSpPr/>
          <p:nvPr/>
        </p:nvSpPr>
        <p:spPr>
          <a:xfrm rot="19440740">
            <a:off x="1499123" y="5952537"/>
            <a:ext cx="315386" cy="182310"/>
          </a:xfrm>
          <a:prstGeom prst="corner">
            <a:avLst>
              <a:gd name="adj1" fmla="val 50000"/>
              <a:gd name="adj2" fmla="val 5333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3" name="流程图: 手动输入 2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流程图: 手动输入 4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179512" y="620687"/>
            <a:ext cx="2088232" cy="461666"/>
            <a:chOff x="467544" y="1340769"/>
            <a:chExt cx="2088232" cy="461667"/>
          </a:xfrm>
        </p:grpSpPr>
        <p:sp>
          <p:nvSpPr>
            <p:cNvPr id="8" name="流程图: 决策 7"/>
            <p:cNvSpPr/>
            <p:nvPr/>
          </p:nvSpPr>
          <p:spPr>
            <a:xfrm>
              <a:off x="467544" y="1340769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27584" y="1340770"/>
              <a:ext cx="1656184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4074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Reading </a:t>
              </a:r>
              <a:endParaRPr lang="zh-CN" altLang="en-US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组合 10"/>
          <p:cNvGrpSpPr/>
          <p:nvPr/>
        </p:nvGrpSpPr>
        <p:grpSpPr>
          <a:xfrm>
            <a:off x="323528" y="1444714"/>
            <a:ext cx="360040" cy="400110"/>
            <a:chOff x="1043608" y="1732746"/>
            <a:chExt cx="360040" cy="400110"/>
          </a:xfrm>
        </p:grpSpPr>
        <p:sp>
          <p:nvSpPr>
            <p:cNvPr id="12" name="椭圆 11"/>
            <p:cNvSpPr/>
            <p:nvPr/>
          </p:nvSpPr>
          <p:spPr>
            <a:xfrm>
              <a:off x="1043608" y="1772816"/>
              <a:ext cx="360040" cy="36004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13" name="矩形 12"/>
            <p:cNvSpPr/>
            <p:nvPr/>
          </p:nvSpPr>
          <p:spPr>
            <a:xfrm>
              <a:off x="1043608" y="1732746"/>
              <a:ext cx="360040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CN" sz="2000" b="1" cap="none" spc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2</a:t>
              </a:r>
              <a:endParaRPr lang="zh-CN" altLang="en-US" sz="20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755576" y="1484784"/>
            <a:ext cx="7848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the occupational guide excerpt. Then, choose the correct answers.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59632" y="2204864"/>
            <a:ext cx="604867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of the following dentists do NOT do?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teach patients about oral care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diagnose medical issues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practice on support staff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 problems with gums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1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L 形 19"/>
          <p:cNvSpPr/>
          <p:nvPr/>
        </p:nvSpPr>
        <p:spPr>
          <a:xfrm rot="19440740">
            <a:off x="1499123" y="3720289"/>
            <a:ext cx="315386" cy="182310"/>
          </a:xfrm>
          <a:prstGeom prst="corner">
            <a:avLst>
              <a:gd name="adj1" fmla="val 50000"/>
              <a:gd name="adj2" fmla="val 5333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1" name="图片 20" descr="58536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03480" y="6309320"/>
            <a:ext cx="288032" cy="288032"/>
          </a:xfrm>
          <a:prstGeom prst="rect">
            <a:avLst/>
          </a:prstGeom>
        </p:spPr>
      </p:pic>
      <p:pic>
        <p:nvPicPr>
          <p:cNvPr id="22" name="图片 21" descr="58536.gif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8391512" y="6309320"/>
            <a:ext cx="284944" cy="288032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3" name="流程图: 手动输入 2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流程图: 手动输入 4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179512" y="620686"/>
            <a:ext cx="2520280" cy="576065"/>
            <a:chOff x="467544" y="1340769"/>
            <a:chExt cx="2088232" cy="461667"/>
          </a:xfrm>
        </p:grpSpPr>
        <p:sp>
          <p:nvSpPr>
            <p:cNvPr id="9" name="流程图: 决策 8"/>
            <p:cNvSpPr/>
            <p:nvPr/>
          </p:nvSpPr>
          <p:spPr>
            <a:xfrm>
              <a:off x="467544" y="1340769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27584" y="1340770"/>
              <a:ext cx="1656184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4074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Vocabulary </a:t>
              </a:r>
              <a:endParaRPr lang="zh-CN" altLang="en-US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23528" y="1444714"/>
            <a:ext cx="360040" cy="400110"/>
            <a:chOff x="1043608" y="1732746"/>
            <a:chExt cx="360040" cy="400110"/>
          </a:xfrm>
        </p:grpSpPr>
        <p:sp>
          <p:nvSpPr>
            <p:cNvPr id="12" name="椭圆 11"/>
            <p:cNvSpPr/>
            <p:nvPr/>
          </p:nvSpPr>
          <p:spPr>
            <a:xfrm>
              <a:off x="1043608" y="1772816"/>
              <a:ext cx="360040" cy="36004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13" name="矩形 12"/>
            <p:cNvSpPr/>
            <p:nvPr/>
          </p:nvSpPr>
          <p:spPr>
            <a:xfrm>
              <a:off x="1043608" y="1732746"/>
              <a:ext cx="360040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CN" sz="2000" b="1" cap="none" spc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3</a:t>
              </a:r>
              <a:endParaRPr lang="zh-CN" altLang="en-US" sz="20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755576" y="1484784"/>
            <a:ext cx="7848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Fill in the blanks with the correct words from the word bank.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916832"/>
            <a:ext cx="471487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899592" y="2492896"/>
            <a:ext cx="7056784" cy="458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dentist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zh-CN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diagnosed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instruction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zh-CN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oral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zh-CN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practice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professional </a:t>
            </a:r>
            <a:endParaRPr lang="en-US" altLang="zh-CN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5576" y="3140968"/>
            <a:ext cx="77048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woman was working toward earning a ____________ degree in dentistry.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________ examined the patient’s teeth and gums.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Several dentists worked together in a group _________.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The dentist___________ the patient with gum disease.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Regular teeth cleaning is vital to good ________ health.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The dentist provided __________ to her patients on the correct way to floss.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04048" y="321297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professional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75656" y="364502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dentist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76056" y="400506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practice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123728" y="443711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diagnosed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716016" y="486916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87824" y="522920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instruction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1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1" grpId="0"/>
      <p:bldP spid="22" grpId="0"/>
      <p:bldP spid="23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3" name="流程图: 手动输入 2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流程图: 手动输入 4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179512" y="620686"/>
            <a:ext cx="2520280" cy="576065"/>
            <a:chOff x="467544" y="1340769"/>
            <a:chExt cx="2088232" cy="461667"/>
          </a:xfrm>
        </p:grpSpPr>
        <p:sp>
          <p:nvSpPr>
            <p:cNvPr id="8" name="流程图: 决策 7"/>
            <p:cNvSpPr/>
            <p:nvPr/>
          </p:nvSpPr>
          <p:spPr>
            <a:xfrm>
              <a:off x="467544" y="1340769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27584" y="1340770"/>
              <a:ext cx="1656184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4074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Vocabulary </a:t>
              </a:r>
              <a:endParaRPr lang="zh-CN" altLang="en-US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23528" y="1444714"/>
            <a:ext cx="360040" cy="400110"/>
            <a:chOff x="1043608" y="1732746"/>
            <a:chExt cx="360040" cy="400110"/>
          </a:xfrm>
        </p:grpSpPr>
        <p:sp>
          <p:nvSpPr>
            <p:cNvPr id="11" name="椭圆 10"/>
            <p:cNvSpPr/>
            <p:nvPr/>
          </p:nvSpPr>
          <p:spPr>
            <a:xfrm>
              <a:off x="1043608" y="1772816"/>
              <a:ext cx="360040" cy="36004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1043608" y="1732746"/>
              <a:ext cx="360040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CN" sz="2000" b="1" cap="none" spc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4</a:t>
              </a:r>
              <a:endParaRPr lang="zh-CN" altLang="en-US" sz="20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55576" y="1484784"/>
            <a:ext cx="7848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a word that is similar in meaning to the underlined part in each sentence.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9552" y="1988840"/>
            <a:ext cx="806489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The woman wanted to get a professional degree in </a:t>
            </a:r>
            <a:r>
              <a:rPr lang="en-US" altLang="zh-CN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medical study of the mouth   and teeth.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_ e _ t _s _r _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The dentist needed a </a:t>
            </a:r>
            <a:r>
              <a:rPr lang="en-US" altLang="zh-CN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special document giving her the right to work in a certain field.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_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_e_ s _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The dentist gave the patient </a:t>
            </a:r>
            <a:r>
              <a:rPr lang="en-US" altLang="zh-CN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 opinion about what to do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_ d _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_ e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The mouth and teeth can provide information about a patient’s </a:t>
            </a:r>
            <a:r>
              <a:rPr lang="en-US" altLang="zh-CN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condition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_ e _ l _ h   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5576" y="2852936"/>
            <a:ext cx="17281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US" altLang="zh-C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en-US" altLang="zh-CN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n-US" altLang="zh-C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zh-C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endParaRPr lang="zh-CN" altLang="en-US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3568" y="4149080"/>
            <a:ext cx="17281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zh-C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</a:t>
            </a:r>
            <a:endParaRPr lang="zh-CN" altLang="en-US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55576" y="4941168"/>
            <a:ext cx="17281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zh-C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zh-CN" altLang="en-US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5576" y="5805264"/>
            <a:ext cx="17281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1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图片 20" descr="58536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03480" y="6309320"/>
            <a:ext cx="288032" cy="288032"/>
          </a:xfrm>
          <a:prstGeom prst="rect">
            <a:avLst/>
          </a:prstGeom>
        </p:spPr>
      </p:pic>
      <p:pic>
        <p:nvPicPr>
          <p:cNvPr id="22" name="图片 21" descr="58536.gif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8391512" y="6309320"/>
            <a:ext cx="284944" cy="288032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3" name="流程图: 手动输入 2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流程图: 手动输入 4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>
            <a:off x="323528" y="1660738"/>
            <a:ext cx="360040" cy="400110"/>
            <a:chOff x="1043608" y="1732746"/>
            <a:chExt cx="360040" cy="400110"/>
          </a:xfrm>
        </p:grpSpPr>
        <p:sp>
          <p:nvSpPr>
            <p:cNvPr id="11" name="椭圆 10"/>
            <p:cNvSpPr/>
            <p:nvPr/>
          </p:nvSpPr>
          <p:spPr>
            <a:xfrm>
              <a:off x="1043608" y="1772816"/>
              <a:ext cx="360040" cy="36004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1043608" y="1732746"/>
              <a:ext cx="360040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CN" sz="2000" b="1" cap="none" spc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5</a:t>
              </a:r>
              <a:endParaRPr lang="zh-CN" altLang="en-US" sz="20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55576" y="1556792"/>
            <a:ext cx="7632848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Listen and read the occupational guide excerpt again. Who else might a dentist work with?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5576" y="2708920"/>
            <a:ext cx="734481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Suggested answer: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dentist often works with support staff. They may also work with other dentists in a practice..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 1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79512" y="620687"/>
            <a:ext cx="2520280" cy="539107"/>
            <a:chOff x="467544" y="1340769"/>
            <a:chExt cx="2088232" cy="432048"/>
          </a:xfrm>
        </p:grpSpPr>
        <p:sp>
          <p:nvSpPr>
            <p:cNvPr id="19" name="流程图: 决策 18"/>
            <p:cNvSpPr/>
            <p:nvPr/>
          </p:nvSpPr>
          <p:spPr>
            <a:xfrm>
              <a:off x="467544" y="1340769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27584" y="1340770"/>
              <a:ext cx="1656184" cy="369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4074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Listening </a:t>
              </a:r>
              <a:endParaRPr lang="zh-CN" altLang="en-US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3" name="Picture 3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80748" y="1902431"/>
            <a:ext cx="36004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3" name="流程图: 手动输入 2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流程图: 手动输入 4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179512" y="620687"/>
            <a:ext cx="2520280" cy="539107"/>
            <a:chOff x="467544" y="1340769"/>
            <a:chExt cx="2088232" cy="432048"/>
          </a:xfrm>
        </p:grpSpPr>
        <p:sp>
          <p:nvSpPr>
            <p:cNvPr id="8" name="流程图: 决策 7"/>
            <p:cNvSpPr/>
            <p:nvPr/>
          </p:nvSpPr>
          <p:spPr>
            <a:xfrm>
              <a:off x="467544" y="1340769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27584" y="1340770"/>
              <a:ext cx="1656184" cy="369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4074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Listening </a:t>
              </a:r>
              <a:endParaRPr lang="zh-CN" altLang="en-US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23528" y="1660738"/>
            <a:ext cx="360040" cy="400110"/>
            <a:chOff x="1043608" y="1732746"/>
            <a:chExt cx="360040" cy="400110"/>
          </a:xfrm>
        </p:grpSpPr>
        <p:sp>
          <p:nvSpPr>
            <p:cNvPr id="11" name="椭圆 10"/>
            <p:cNvSpPr/>
            <p:nvPr/>
          </p:nvSpPr>
          <p:spPr>
            <a:xfrm>
              <a:off x="1043608" y="1772816"/>
              <a:ext cx="360040" cy="36004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1043608" y="1732746"/>
              <a:ext cx="360040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CN" sz="2000" b="1" cap="none" spc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6</a:t>
              </a:r>
              <a:endParaRPr lang="zh-CN" altLang="en-US" sz="20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55576" y="1556792"/>
            <a:ext cx="7848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Listen to a conversation between an interviewer and a dentist. Mark the following statements as true (T) or false (F).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5576" y="2852936"/>
            <a:ext cx="770485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 The dental practice is hiring support staff.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___ The man has six years of relevant experience.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___ The man has the required license.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3608" y="288487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43608" y="335699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43608" y="374897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图片 21" descr="20160320092758_3ba4d289fb924544f7f04e2d7bac9581_1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4048" y="4005064"/>
            <a:ext cx="3568452" cy="237896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1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Picture 3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1844824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5898" y="1504870"/>
            <a:ext cx="45720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3" name="流程图: 手动输入 2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流程图: 手动输入 4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179512" y="620687"/>
            <a:ext cx="2520280" cy="539107"/>
            <a:chOff x="467544" y="1340769"/>
            <a:chExt cx="2088232" cy="432048"/>
          </a:xfrm>
        </p:grpSpPr>
        <p:sp>
          <p:nvSpPr>
            <p:cNvPr id="8" name="流程图: 决策 7"/>
            <p:cNvSpPr/>
            <p:nvPr/>
          </p:nvSpPr>
          <p:spPr>
            <a:xfrm>
              <a:off x="467544" y="1340769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27584" y="1340770"/>
              <a:ext cx="1656184" cy="369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4074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Listening </a:t>
              </a:r>
              <a:endParaRPr lang="zh-CN" altLang="en-US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23528" y="1444714"/>
            <a:ext cx="360040" cy="400110"/>
            <a:chOff x="1043608" y="1732746"/>
            <a:chExt cx="360040" cy="400110"/>
          </a:xfrm>
        </p:grpSpPr>
        <p:sp>
          <p:nvSpPr>
            <p:cNvPr id="11" name="椭圆 10"/>
            <p:cNvSpPr/>
            <p:nvPr/>
          </p:nvSpPr>
          <p:spPr>
            <a:xfrm>
              <a:off x="1043608" y="1772816"/>
              <a:ext cx="360040" cy="36004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1043608" y="1732746"/>
              <a:ext cx="360040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CN" sz="2000" b="1" cap="none" spc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6</a:t>
              </a:r>
              <a:endParaRPr lang="zh-CN" altLang="en-US" sz="20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20" name="圆角矩形 19"/>
          <p:cNvSpPr/>
          <p:nvPr/>
        </p:nvSpPr>
        <p:spPr>
          <a:xfrm>
            <a:off x="899592" y="1484784"/>
            <a:ext cx="1512168" cy="36004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1043608" y="1556792"/>
            <a:ext cx="1440160" cy="36004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1043608" y="1556792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Audioscript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1484784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1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23528" y="2204864"/>
            <a:ext cx="8424936" cy="4247317"/>
            <a:chOff x="251520" y="2420888"/>
            <a:chExt cx="8424936" cy="4247317"/>
          </a:xfrm>
        </p:grpSpPr>
        <p:sp>
          <p:nvSpPr>
            <p:cNvPr id="24" name="TextBox 23"/>
            <p:cNvSpPr txBox="1"/>
            <p:nvPr/>
          </p:nvSpPr>
          <p:spPr>
            <a:xfrm>
              <a:off x="251520" y="2420888"/>
              <a:ext cx="7920880" cy="42473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b="1" i="1" dirty="0">
                  <a:cs typeface="Times New Roman" panose="02020603050405020304" pitchFamily="18" charset="0"/>
                </a:rPr>
                <a:t>Interviewer (F):</a:t>
              </a:r>
              <a:endParaRPr lang="en-US" altLang="zh-CN" i="1" dirty="0">
                <a:cs typeface="Times New Roman" panose="02020603050405020304" pitchFamily="18" charset="0"/>
              </a:endParaRPr>
            </a:p>
            <a:p>
              <a:pPr marL="1163955" indent="-1163955">
                <a:lnSpc>
                  <a:spcPct val="150000"/>
                </a:lnSpc>
              </a:pPr>
              <a:r>
                <a:rPr lang="en-US" altLang="zh-CN" b="1" i="1" dirty="0">
                  <a:cs typeface="Times New Roman" panose="02020603050405020304" pitchFamily="18" charset="0"/>
                </a:rPr>
                <a:t>Dentist (M):</a:t>
              </a:r>
              <a:endParaRPr lang="en-US" altLang="zh-CN" i="1" dirty="0"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endParaRPr lang="en-US" altLang="zh-CN" b="1" i="1" dirty="0"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b="1" i="1" dirty="0">
                  <a:cs typeface="Times New Roman" panose="02020603050405020304" pitchFamily="18" charset="0"/>
                </a:rPr>
                <a:t>Interviewer:</a:t>
              </a:r>
              <a:endParaRPr lang="en-US" altLang="zh-CN" i="1" dirty="0">
                <a:cs typeface="Times New Roman" panose="02020603050405020304" pitchFamily="18" charset="0"/>
              </a:endParaRPr>
            </a:p>
            <a:p>
              <a:pPr marL="808355" indent="-808355">
                <a:lnSpc>
                  <a:spcPct val="150000"/>
                </a:lnSpc>
              </a:pPr>
              <a:r>
                <a:rPr lang="en-US" altLang="zh-CN" b="1" i="1" dirty="0">
                  <a:cs typeface="Times New Roman" panose="02020603050405020304" pitchFamily="18" charset="0"/>
                </a:rPr>
                <a:t>Dentist:</a:t>
              </a:r>
            </a:p>
            <a:p>
              <a:pPr marL="808355" indent="-808355">
                <a:lnSpc>
                  <a:spcPct val="150000"/>
                </a:lnSpc>
              </a:pPr>
              <a:endParaRPr lang="en-US" altLang="zh-CN" i="1" dirty="0"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b="1" i="1" dirty="0">
                  <a:cs typeface="Times New Roman" panose="02020603050405020304" pitchFamily="18" charset="0"/>
                </a:rPr>
                <a:t>Interviewer:</a:t>
              </a:r>
              <a:endParaRPr lang="en-US" altLang="zh-CN" i="1" dirty="0"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b="1" i="1" dirty="0">
                  <a:cs typeface="Times New Roman" panose="02020603050405020304" pitchFamily="18" charset="0"/>
                </a:rPr>
                <a:t>Dentist:</a:t>
              </a:r>
              <a:endParaRPr lang="en-US" altLang="zh-CN" i="1" dirty="0"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b="1" i="1" dirty="0">
                  <a:cs typeface="Times New Roman" panose="02020603050405020304" pitchFamily="18" charset="0"/>
                </a:rPr>
                <a:t>Interviewer:</a:t>
              </a:r>
              <a:endParaRPr lang="en-US" altLang="zh-CN" i="1" dirty="0"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b="1" i="1" dirty="0">
                  <a:cs typeface="Times New Roman" panose="02020603050405020304" pitchFamily="18" charset="0"/>
                </a:rPr>
                <a:t>Dentist:</a:t>
              </a:r>
              <a:endParaRPr lang="en-US" altLang="zh-CN" i="1" dirty="0">
                <a:cs typeface="Times New Roman" panose="02020603050405020304" pitchFamily="18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835696" y="2420888"/>
              <a:ext cx="6840760" cy="42473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i="1" dirty="0">
                  <a:cs typeface="Times New Roman" panose="02020603050405020304" pitchFamily="18" charset="0"/>
                </a:rPr>
                <a:t>So why are you interested in joining our practice? </a:t>
              </a:r>
            </a:p>
            <a:p>
              <a:pPr>
                <a:lnSpc>
                  <a:spcPct val="150000"/>
                </a:lnSpc>
              </a:pPr>
              <a:r>
                <a:rPr lang="en-US" altLang="zh-CN" i="1" dirty="0">
                  <a:cs typeface="Times New Roman" panose="02020603050405020304" pitchFamily="18" charset="0"/>
                </a:rPr>
                <a:t>I heard you were looking for another partner and I am an experienced dentist.</a:t>
              </a:r>
            </a:p>
            <a:p>
              <a:pPr>
                <a:lnSpc>
                  <a:spcPct val="150000"/>
                </a:lnSpc>
              </a:pPr>
              <a:r>
                <a:rPr lang="en-US" altLang="zh-CN" i="1" dirty="0">
                  <a:cs typeface="Times New Roman" panose="02020603050405020304" pitchFamily="18" charset="0"/>
                </a:rPr>
                <a:t>Can you tell me about your background?</a:t>
              </a:r>
            </a:p>
            <a:p>
              <a:pPr>
                <a:lnSpc>
                  <a:spcPct val="150000"/>
                </a:lnSpc>
              </a:pPr>
              <a:r>
                <a:rPr lang="en-US" altLang="zh-CN" i="1" dirty="0">
                  <a:cs typeface="Times New Roman" panose="02020603050405020304" pitchFamily="18" charset="0"/>
                </a:rPr>
                <a:t>Well, I worked as an associate dentist for two years. Then I had my own practice for four years.</a:t>
              </a:r>
            </a:p>
            <a:p>
              <a:pPr>
                <a:lnSpc>
                  <a:spcPct val="150000"/>
                </a:lnSpc>
              </a:pPr>
              <a:r>
                <a:rPr lang="en-US" altLang="zh-CN" i="1" dirty="0">
                  <a:cs typeface="Times New Roman" panose="02020603050405020304" pitchFamily="18" charset="0"/>
                </a:rPr>
                <a:t>Why  did  you  discontinue  your practice? </a:t>
              </a:r>
            </a:p>
            <a:p>
              <a:pPr>
                <a:lnSpc>
                  <a:spcPct val="150000"/>
                </a:lnSpc>
              </a:pPr>
              <a:r>
                <a:rPr lang="en-US" altLang="zh-CN" i="1" dirty="0">
                  <a:cs typeface="Times New Roman" panose="02020603050405020304" pitchFamily="18" charset="0"/>
                </a:rPr>
                <a:t>My wife got transferred here from out of state.</a:t>
              </a:r>
            </a:p>
            <a:p>
              <a:pPr>
                <a:lnSpc>
                  <a:spcPct val="150000"/>
                </a:lnSpc>
              </a:pPr>
              <a:r>
                <a:rPr lang="en-US" altLang="zh-CN" i="1" dirty="0">
                  <a:cs typeface="Times New Roman" panose="02020603050405020304" pitchFamily="18" charset="0"/>
                </a:rPr>
                <a:t>Okay.  Do  you  have  a  professional license for this state?</a:t>
              </a:r>
            </a:p>
            <a:p>
              <a:pPr>
                <a:lnSpc>
                  <a:spcPct val="150000"/>
                </a:lnSpc>
              </a:pPr>
              <a:r>
                <a:rPr lang="en-US" altLang="zh-CN" i="1" dirty="0">
                  <a:cs typeface="Times New Roman" panose="02020603050405020304" pitchFamily="18" charset="0"/>
                </a:rPr>
                <a:t>I do.</a:t>
              </a:r>
            </a:p>
          </p:txBody>
        </p:sp>
      </p:grp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3" name="流程图: 手动输入 2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流程图: 手动输入 4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179512" y="620687"/>
            <a:ext cx="2520280" cy="539107"/>
            <a:chOff x="467544" y="1340769"/>
            <a:chExt cx="2088232" cy="432048"/>
          </a:xfrm>
        </p:grpSpPr>
        <p:sp>
          <p:nvSpPr>
            <p:cNvPr id="8" name="流程图: 决策 7"/>
            <p:cNvSpPr/>
            <p:nvPr/>
          </p:nvSpPr>
          <p:spPr>
            <a:xfrm>
              <a:off x="467544" y="1340769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27584" y="1340770"/>
              <a:ext cx="1656184" cy="369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4074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Listening </a:t>
              </a:r>
              <a:endParaRPr lang="zh-CN" altLang="en-US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23528" y="1516722"/>
            <a:ext cx="360040" cy="400110"/>
            <a:chOff x="1043608" y="1732746"/>
            <a:chExt cx="360040" cy="400110"/>
          </a:xfrm>
        </p:grpSpPr>
        <p:sp>
          <p:nvSpPr>
            <p:cNvPr id="11" name="椭圆 10"/>
            <p:cNvSpPr/>
            <p:nvPr/>
          </p:nvSpPr>
          <p:spPr>
            <a:xfrm>
              <a:off x="1043608" y="1772816"/>
              <a:ext cx="360040" cy="36004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1043608" y="1732746"/>
              <a:ext cx="360040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CN" sz="2000" b="1" cap="none" spc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7</a:t>
              </a:r>
              <a:endParaRPr lang="zh-CN" altLang="en-US" sz="20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55576" y="1556792"/>
            <a:ext cx="7848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Listen again and fill in the blanks.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69157"/>
            <a:ext cx="45720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1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Picture 3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00767" y="1508213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矩形 28"/>
          <p:cNvSpPr/>
          <p:nvPr/>
        </p:nvSpPr>
        <p:spPr>
          <a:xfrm>
            <a:off x="611560" y="2132856"/>
            <a:ext cx="7848872" cy="3741409"/>
          </a:xfrm>
          <a:prstGeom prst="rect">
            <a:avLst/>
          </a:prstGeom>
          <a:solidFill>
            <a:srgbClr val="FFC000">
              <a:alpha val="10000"/>
            </a:srgbClr>
          </a:solidFill>
          <a:ln>
            <a:solidFill>
              <a:srgbClr val="FFC000">
                <a:alpha val="33000"/>
              </a:srgb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Interviewer: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 why are you interested in 1 __________ __________ ___________ ?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Dentist:        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heard you were looking for another 2 ___________ and I am an experienced 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dentist.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Interviewer: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you tell me  about your background?</a:t>
            </a:r>
          </a:p>
          <a:p>
            <a:pPr marL="1254125" indent="-1254125"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Dentist:        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Well, I worked as an 3 _______________ dentist for two years. Then I had my     own practice for four years.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Interviewer: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did you 4 __________________ your practice?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Dentist:        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 wife got transferred here from 5 _______ ________ _______ .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Interviewer: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Okay. Do you have a 6 ____________ ___________ for this state?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Dentist:         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do. 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组合 46"/>
          <p:cNvGrpSpPr/>
          <p:nvPr/>
        </p:nvGrpSpPr>
        <p:grpSpPr>
          <a:xfrm>
            <a:off x="7956376" y="2132856"/>
            <a:ext cx="500142" cy="504056"/>
            <a:chOff x="6951395" y="2204863"/>
            <a:chExt cx="500142" cy="504056"/>
          </a:xfrm>
        </p:grpSpPr>
        <p:sp>
          <p:nvSpPr>
            <p:cNvPr id="30" name="流程图: 联系 29"/>
            <p:cNvSpPr/>
            <p:nvPr/>
          </p:nvSpPr>
          <p:spPr>
            <a:xfrm>
              <a:off x="6951395" y="2420887"/>
              <a:ext cx="356909" cy="288032"/>
            </a:xfrm>
            <a:prstGeom prst="flowChartConnector">
              <a:avLst/>
            </a:prstGeom>
            <a:solidFill>
              <a:schemeClr val="bg1"/>
            </a:solidFill>
            <a:ln w="15875">
              <a:solidFill>
                <a:srgbClr val="F0720A">
                  <a:alpha val="51000"/>
                </a:srgbClr>
              </a:solidFill>
            </a:ln>
            <a:effectLst>
              <a:innerShdw blurRad="101600" dist="25400" dir="13200000">
                <a:prstClr val="black">
                  <a:alpha val="6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直角三角形 30"/>
            <p:cNvSpPr/>
            <p:nvPr/>
          </p:nvSpPr>
          <p:spPr>
            <a:xfrm rot="16200000" flipH="1">
              <a:off x="7086213" y="2210931"/>
              <a:ext cx="368261" cy="356127"/>
            </a:xfrm>
            <a:prstGeom prst="rtTriangle">
              <a:avLst/>
            </a:prstGeom>
            <a:solidFill>
              <a:schemeClr val="bg1"/>
            </a:solidFill>
            <a:ln w="15875">
              <a:solidFill>
                <a:srgbClr val="F0720A">
                  <a:alpha val="39000"/>
                </a:srgbClr>
              </a:solidFill>
            </a:ln>
            <a:effectLst>
              <a:innerShdw blurRad="50800" dist="63500" dir="12060000">
                <a:prstClr val="black">
                  <a:alpha val="29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流程图: 手动输入 31"/>
            <p:cNvSpPr/>
            <p:nvPr/>
          </p:nvSpPr>
          <p:spPr>
            <a:xfrm flipV="1">
              <a:off x="7380312" y="2204863"/>
              <a:ext cx="71225" cy="360040"/>
            </a:xfrm>
            <a:prstGeom prst="flowChartManualInput">
              <a:avLst/>
            </a:prstGeom>
            <a:solidFill>
              <a:srgbClr val="A2B917">
                <a:alpha val="6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矩形 32"/>
          <p:cNvSpPr/>
          <p:nvPr/>
        </p:nvSpPr>
        <p:spPr>
          <a:xfrm>
            <a:off x="4600964" y="2195572"/>
            <a:ext cx="29953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joining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          practice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207590" y="2555612"/>
            <a:ext cx="15966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partner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043650" y="3563724"/>
            <a:ext cx="1056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associate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366832" y="4355811"/>
            <a:ext cx="1313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discontinue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978510" y="4709646"/>
            <a:ext cx="2592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        state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734810" y="5116542"/>
            <a:ext cx="22531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professional   license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" name="图片 33" descr="58536.gif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103480" y="6309320"/>
            <a:ext cx="288032" cy="288032"/>
          </a:xfrm>
          <a:prstGeom prst="rect">
            <a:avLst/>
          </a:prstGeom>
        </p:spPr>
      </p:pic>
      <p:pic>
        <p:nvPicPr>
          <p:cNvPr id="35" name="图片 34" descr="58536.gif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H="1">
            <a:off x="8391512" y="6309320"/>
            <a:ext cx="284944" cy="288032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41" grpId="0"/>
      <p:bldP spid="42" grpId="0"/>
      <p:bldP spid="43" grpId="0"/>
      <p:bldP spid="45" grpId="0"/>
      <p:bldP spid="4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3" name="流程图: 手动输入 2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流程图: 手动输入 4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179512" y="620687"/>
            <a:ext cx="2520280" cy="539107"/>
            <a:chOff x="467544" y="1340769"/>
            <a:chExt cx="2088232" cy="432048"/>
          </a:xfrm>
        </p:grpSpPr>
        <p:sp>
          <p:nvSpPr>
            <p:cNvPr id="8" name="流程图: 决策 7"/>
            <p:cNvSpPr/>
            <p:nvPr/>
          </p:nvSpPr>
          <p:spPr>
            <a:xfrm>
              <a:off x="467544" y="1340769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27584" y="1340770"/>
              <a:ext cx="1656184" cy="369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4074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Speaking</a:t>
              </a:r>
              <a:endParaRPr lang="zh-CN" altLang="en-US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67544" y="1444714"/>
            <a:ext cx="360040" cy="400110"/>
            <a:chOff x="1043608" y="1732746"/>
            <a:chExt cx="360040" cy="400110"/>
          </a:xfrm>
        </p:grpSpPr>
        <p:sp>
          <p:nvSpPr>
            <p:cNvPr id="11" name="椭圆 10"/>
            <p:cNvSpPr/>
            <p:nvPr/>
          </p:nvSpPr>
          <p:spPr>
            <a:xfrm>
              <a:off x="1043608" y="1772816"/>
              <a:ext cx="360040" cy="36004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1043608" y="1732746"/>
              <a:ext cx="360040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CN" sz="2000" b="1" cap="none" spc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8</a:t>
              </a:r>
              <a:endParaRPr lang="zh-CN" altLang="en-US" sz="20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043608" y="1340768"/>
            <a:ext cx="6480720" cy="72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 partner, act out the roles below based on Task 7. Then, switch roles.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03648" y="2780928"/>
            <a:ext cx="5616624" cy="19442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15616" y="2132856"/>
            <a:ext cx="5904656" cy="1656184"/>
          </a:xfrm>
          <a:prstGeom prst="rec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标注 15"/>
          <p:cNvSpPr/>
          <p:nvPr/>
        </p:nvSpPr>
        <p:spPr>
          <a:xfrm>
            <a:off x="1115616" y="2132856"/>
            <a:ext cx="5904656" cy="432048"/>
          </a:xfrm>
          <a:prstGeom prst="wedgeRectCallout">
            <a:avLst>
              <a:gd name="adj1" fmla="val 26359"/>
              <a:gd name="adj2" fmla="val 119118"/>
            </a:avLst>
          </a:prstGeom>
          <a:solidFill>
            <a:srgbClr val="0070C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187624" y="2204864"/>
            <a:ext cx="4054402" cy="256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LANGUAGE SUCH AS: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59632" y="2492896"/>
            <a:ext cx="475252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you tell me about …?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worked as…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you have…?</a:t>
            </a:r>
          </a:p>
        </p:txBody>
      </p:sp>
      <p:sp>
        <p:nvSpPr>
          <p:cNvPr id="21" name="矩形 20"/>
          <p:cNvSpPr/>
          <p:nvPr/>
        </p:nvSpPr>
        <p:spPr>
          <a:xfrm>
            <a:off x="611560" y="4005064"/>
            <a:ext cx="3528392" cy="223224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427984" y="4005064"/>
            <a:ext cx="3816424" cy="223224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683568" y="4005064"/>
            <a:ext cx="3456384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 A: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are an interviewer. Talk to student B about: </a:t>
            </a:r>
          </a:p>
          <a:p>
            <a:pPr>
              <a:lnSpc>
                <a:spcPct val="150000"/>
              </a:lnSpc>
            </a:pPr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relevant experience</a:t>
            </a:r>
          </a:p>
          <a:p>
            <a:pPr>
              <a:lnSpc>
                <a:spcPct val="150000"/>
              </a:lnSpc>
            </a:pPr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previous practice</a:t>
            </a:r>
          </a:p>
          <a:p>
            <a:pPr>
              <a:lnSpc>
                <a:spcPct val="150000"/>
              </a:lnSpc>
            </a:pPr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license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99992" y="4005064"/>
            <a:ext cx="3888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 B: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are a dentist. Talk to Student A about the job opportunity.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1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流程图: 手动输入 2"/>
          <p:cNvSpPr/>
          <p:nvPr/>
        </p:nvSpPr>
        <p:spPr>
          <a:xfrm rot="10800000">
            <a:off x="179512" y="188640"/>
            <a:ext cx="3691166" cy="1152128"/>
          </a:xfrm>
          <a:prstGeom prst="flowChartManualInpu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179512" y="1110342"/>
            <a:ext cx="3691166" cy="230426"/>
          </a:xfrm>
          <a:prstGeom prst="line">
            <a:avLst/>
          </a:prstGeom>
          <a:ln w="25400" cap="sq">
            <a:solidFill>
              <a:srgbClr val="F5750B">
                <a:alpha val="70000"/>
              </a:srgbClr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流程图: 手动输入 4"/>
          <p:cNvSpPr/>
          <p:nvPr/>
        </p:nvSpPr>
        <p:spPr>
          <a:xfrm rot="10800000" flipH="1">
            <a:off x="3870678" y="188640"/>
            <a:ext cx="5093810" cy="1152128"/>
          </a:xfrm>
          <a:prstGeom prst="flowChartManualInput">
            <a:avLst/>
          </a:prstGeom>
          <a:solidFill>
            <a:srgbClr val="00B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3870678" y="1110342"/>
            <a:ext cx="5093810" cy="230426"/>
          </a:xfrm>
          <a:prstGeom prst="line">
            <a:avLst/>
          </a:prstGeom>
          <a:ln w="25400" cap="sq">
            <a:solidFill>
              <a:srgbClr val="F5750B">
                <a:alpha val="70000"/>
              </a:srgbClr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611560" y="1988840"/>
            <a:ext cx="784887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i="1" dirty="0">
                <a:cs typeface="Times New Roman" panose="02020603050405020304" pitchFamily="18" charset="0"/>
              </a:rPr>
              <a:t>A: </a:t>
            </a:r>
            <a:r>
              <a:rPr lang="en-US" altLang="zh-CN" i="1" dirty="0">
                <a:cs typeface="Times New Roman" panose="02020603050405020304" pitchFamily="18" charset="0"/>
              </a:rPr>
              <a:t>So why would you like to join our group practice?</a:t>
            </a:r>
          </a:p>
          <a:p>
            <a:pPr marL="177800" indent="-177800">
              <a:lnSpc>
                <a:spcPct val="150000"/>
              </a:lnSpc>
            </a:pPr>
            <a:r>
              <a:rPr lang="en-US" altLang="zh-CN" b="1" i="1" dirty="0">
                <a:cs typeface="Times New Roman" panose="02020603050405020304" pitchFamily="18" charset="0"/>
              </a:rPr>
              <a:t>B: </a:t>
            </a:r>
            <a:r>
              <a:rPr lang="en-US" altLang="zh-CN" i="1" dirty="0">
                <a:cs typeface="Times New Roman" panose="02020603050405020304" pitchFamily="18" charset="0"/>
              </a:rPr>
              <a:t>I heard there was an opening for another dentist here and I have a lot of experience.</a:t>
            </a:r>
          </a:p>
          <a:p>
            <a:pPr>
              <a:lnSpc>
                <a:spcPct val="150000"/>
              </a:lnSpc>
            </a:pPr>
            <a:r>
              <a:rPr lang="en-US" altLang="zh-CN" b="1" i="1" dirty="0">
                <a:cs typeface="Times New Roman" panose="02020603050405020304" pitchFamily="18" charset="0"/>
              </a:rPr>
              <a:t>A: Can you tell me about </a:t>
            </a:r>
            <a:r>
              <a:rPr lang="en-US" altLang="zh-CN" i="1" dirty="0">
                <a:cs typeface="Times New Roman" panose="02020603050405020304" pitchFamily="18" charset="0"/>
              </a:rPr>
              <a:t>your experience?</a:t>
            </a:r>
          </a:p>
          <a:p>
            <a:pPr marL="177800" indent="-177800">
              <a:lnSpc>
                <a:spcPct val="150000"/>
              </a:lnSpc>
            </a:pPr>
            <a:r>
              <a:rPr lang="en-US" altLang="zh-CN" b="1" i="1" dirty="0">
                <a:cs typeface="Times New Roman" panose="02020603050405020304" pitchFamily="18" charset="0"/>
              </a:rPr>
              <a:t>B: </a:t>
            </a:r>
            <a:r>
              <a:rPr lang="en-US" altLang="zh-CN" i="1" dirty="0">
                <a:cs typeface="Times New Roman" panose="02020603050405020304" pitchFamily="18" charset="0"/>
              </a:rPr>
              <a:t>Of course. </a:t>
            </a:r>
            <a:r>
              <a:rPr lang="en-US" altLang="zh-CN" b="1" i="1" dirty="0">
                <a:cs typeface="Times New Roman" panose="02020603050405020304" pitchFamily="18" charset="0"/>
              </a:rPr>
              <a:t>I worked as </a:t>
            </a:r>
            <a:r>
              <a:rPr lang="en-US" altLang="zh-CN" i="1" dirty="0">
                <a:cs typeface="Times New Roman" panose="02020603050405020304" pitchFamily="18" charset="0"/>
              </a:rPr>
              <a:t>an associate dentist for two years. After that, I opened my own practice and ran that for four years.</a:t>
            </a:r>
          </a:p>
          <a:p>
            <a:pPr>
              <a:lnSpc>
                <a:spcPct val="150000"/>
              </a:lnSpc>
            </a:pPr>
            <a:r>
              <a:rPr lang="en-US" altLang="zh-CN" b="1" i="1" dirty="0">
                <a:cs typeface="Times New Roman" panose="02020603050405020304" pitchFamily="18" charset="0"/>
              </a:rPr>
              <a:t>A: </a:t>
            </a:r>
            <a:r>
              <a:rPr lang="en-US" altLang="zh-CN" i="1" dirty="0">
                <a:cs typeface="Times New Roman" panose="02020603050405020304" pitchFamily="18" charset="0"/>
              </a:rPr>
              <a:t>Why did you close your previous practice? </a:t>
            </a:r>
          </a:p>
          <a:p>
            <a:pPr>
              <a:lnSpc>
                <a:spcPct val="150000"/>
              </a:lnSpc>
            </a:pPr>
            <a:r>
              <a:rPr lang="en-US" altLang="zh-CN" b="1" i="1" dirty="0">
                <a:cs typeface="Times New Roman" panose="02020603050405020304" pitchFamily="18" charset="0"/>
              </a:rPr>
              <a:t>B: </a:t>
            </a:r>
            <a:r>
              <a:rPr lang="en-US" altLang="zh-CN" i="1" dirty="0">
                <a:cs typeface="Times New Roman" panose="02020603050405020304" pitchFamily="18" charset="0"/>
              </a:rPr>
              <a:t>My wife got a job transfer here from out of state.</a:t>
            </a:r>
          </a:p>
          <a:p>
            <a:pPr>
              <a:lnSpc>
                <a:spcPct val="150000"/>
              </a:lnSpc>
            </a:pPr>
            <a:r>
              <a:rPr lang="en-US" altLang="zh-CN" b="1" i="1" dirty="0">
                <a:cs typeface="Times New Roman" panose="02020603050405020304" pitchFamily="18" charset="0"/>
              </a:rPr>
              <a:t>A: </a:t>
            </a:r>
            <a:r>
              <a:rPr lang="en-US" altLang="zh-CN" i="1" dirty="0">
                <a:cs typeface="Times New Roman" panose="02020603050405020304" pitchFamily="18" charset="0"/>
              </a:rPr>
              <a:t>I see. </a:t>
            </a:r>
            <a:r>
              <a:rPr lang="en-US" altLang="zh-CN" b="1" i="1" dirty="0">
                <a:cs typeface="Times New Roman" panose="02020603050405020304" pitchFamily="18" charset="0"/>
              </a:rPr>
              <a:t>Do you have </a:t>
            </a:r>
            <a:r>
              <a:rPr lang="en-US" altLang="zh-CN" i="1" dirty="0">
                <a:cs typeface="Times New Roman" panose="02020603050405020304" pitchFamily="18" charset="0"/>
              </a:rPr>
              <a:t>a dental license for this state yet?</a:t>
            </a:r>
          </a:p>
          <a:p>
            <a:pPr>
              <a:lnSpc>
                <a:spcPct val="150000"/>
              </a:lnSpc>
            </a:pPr>
            <a:r>
              <a:rPr lang="en-US" altLang="zh-CN" b="1" i="1" dirty="0">
                <a:cs typeface="Times New Roman" panose="02020603050405020304" pitchFamily="18" charset="0"/>
              </a:rPr>
              <a:t>B: </a:t>
            </a:r>
            <a:r>
              <a:rPr lang="en-US" altLang="zh-CN" i="1" dirty="0">
                <a:cs typeface="Times New Roman" panose="02020603050405020304" pitchFamily="18" charset="0"/>
              </a:rPr>
              <a:t>I do.</a:t>
            </a:r>
            <a:endParaRPr lang="zh-CN" altLang="en-US" i="1" dirty="0">
              <a:cs typeface="Times New Roman" panose="02020603050405020304" pitchFamily="18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79512" y="620687"/>
            <a:ext cx="2520280" cy="539107"/>
            <a:chOff x="467544" y="1340769"/>
            <a:chExt cx="2088232" cy="432048"/>
          </a:xfrm>
        </p:grpSpPr>
        <p:sp>
          <p:nvSpPr>
            <p:cNvPr id="9" name="流程图: 决策 8"/>
            <p:cNvSpPr/>
            <p:nvPr/>
          </p:nvSpPr>
          <p:spPr>
            <a:xfrm>
              <a:off x="467544" y="1340769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27584" y="1340770"/>
              <a:ext cx="1656184" cy="369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4074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Speaking</a:t>
              </a:r>
              <a:endParaRPr lang="zh-CN" altLang="en-US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67544" y="1444714"/>
            <a:ext cx="360040" cy="400110"/>
            <a:chOff x="1043608" y="1732746"/>
            <a:chExt cx="360040" cy="400110"/>
          </a:xfrm>
        </p:grpSpPr>
        <p:sp>
          <p:nvSpPr>
            <p:cNvPr id="12" name="椭圆 11"/>
            <p:cNvSpPr/>
            <p:nvPr/>
          </p:nvSpPr>
          <p:spPr>
            <a:xfrm>
              <a:off x="1043608" y="1772816"/>
              <a:ext cx="360040" cy="36004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13" name="矩形 12"/>
            <p:cNvSpPr/>
            <p:nvPr/>
          </p:nvSpPr>
          <p:spPr>
            <a:xfrm>
              <a:off x="1043608" y="1732746"/>
              <a:ext cx="360040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CN" sz="2000" b="1" cap="none" spc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8</a:t>
              </a:r>
              <a:endParaRPr lang="zh-CN" altLang="en-US" sz="20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899592" y="1412776"/>
            <a:ext cx="2069797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Suggested answer: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1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图片 15" descr="58536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03480" y="6309320"/>
            <a:ext cx="288032" cy="288032"/>
          </a:xfrm>
          <a:prstGeom prst="rect">
            <a:avLst/>
          </a:prstGeom>
        </p:spPr>
      </p:pic>
      <p:pic>
        <p:nvPicPr>
          <p:cNvPr id="18" name="图片 17" descr="58536.gif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8391512" y="6309320"/>
            <a:ext cx="284944" cy="288032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3" name="流程图: 手动输入 2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流程图: 手动输入 4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179512" y="620687"/>
            <a:ext cx="2520280" cy="539107"/>
            <a:chOff x="467544" y="1340769"/>
            <a:chExt cx="2088232" cy="432048"/>
          </a:xfrm>
        </p:grpSpPr>
        <p:sp>
          <p:nvSpPr>
            <p:cNvPr id="9" name="流程图: 决策 8"/>
            <p:cNvSpPr/>
            <p:nvPr/>
          </p:nvSpPr>
          <p:spPr>
            <a:xfrm>
              <a:off x="467544" y="1340769"/>
              <a:ext cx="2088232" cy="432048"/>
            </a:xfrm>
            <a:prstGeom prst="flowChartDecisi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27584" y="1340770"/>
              <a:ext cx="1656184" cy="369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4074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Writing</a:t>
              </a:r>
              <a:endParaRPr lang="zh-CN" altLang="en-US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67544" y="1444714"/>
            <a:ext cx="360040" cy="400110"/>
            <a:chOff x="1043608" y="1732746"/>
            <a:chExt cx="360040" cy="400110"/>
          </a:xfrm>
        </p:grpSpPr>
        <p:sp>
          <p:nvSpPr>
            <p:cNvPr id="12" name="椭圆 11"/>
            <p:cNvSpPr/>
            <p:nvPr/>
          </p:nvSpPr>
          <p:spPr>
            <a:xfrm>
              <a:off x="1043608" y="1772816"/>
              <a:ext cx="360040" cy="36004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13" name="矩形 12"/>
            <p:cNvSpPr/>
            <p:nvPr/>
          </p:nvSpPr>
          <p:spPr>
            <a:xfrm>
              <a:off x="1043608" y="1732746"/>
              <a:ext cx="360040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CN" sz="2000" b="1" cap="none" spc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9</a:t>
              </a:r>
              <a:endParaRPr lang="zh-CN" altLang="en-US" sz="20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043608" y="1340768"/>
            <a:ext cx="648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the excerpt and the conversation from Task 8 to fill out the job posting for a dental position.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564904"/>
            <a:ext cx="4488235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932040" y="2420888"/>
            <a:ext cx="3672408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Job Details: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Requirement: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Workplace: 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  </a:t>
            </a:r>
          </a:p>
        </p:txBody>
      </p:sp>
      <p:sp>
        <p:nvSpPr>
          <p:cNvPr id="21" name="矩形 20"/>
          <p:cNvSpPr/>
          <p:nvPr/>
        </p:nvSpPr>
        <p:spPr>
          <a:xfrm>
            <a:off x="5220072" y="3212976"/>
            <a:ext cx="41764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A professional degree   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dentistry and a minimum of four 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years of relevant experience.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valid state license is also needed.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724128" y="2420888"/>
            <a:ext cx="28803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Dentist  required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busy  general practice.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156176" y="4941168"/>
            <a:ext cx="2592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a group practice.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1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图片 23" descr="58536.gif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03480" y="6309320"/>
            <a:ext cx="288032" cy="288032"/>
          </a:xfrm>
          <a:prstGeom prst="rect">
            <a:avLst/>
          </a:prstGeom>
        </p:spPr>
      </p:pic>
      <p:pic>
        <p:nvPicPr>
          <p:cNvPr id="25" name="图片 24" descr="58536.gif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8391512" y="6309320"/>
            <a:ext cx="284944" cy="288032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9512" y="188640"/>
            <a:ext cx="8784976" cy="1152128"/>
            <a:chOff x="179512" y="188640"/>
            <a:chExt cx="8568952" cy="1080120"/>
          </a:xfrm>
        </p:grpSpPr>
        <p:sp>
          <p:nvSpPr>
            <p:cNvPr id="3" name="流程图: 手动输入 2"/>
            <p:cNvSpPr/>
            <p:nvPr/>
          </p:nvSpPr>
          <p:spPr>
            <a:xfrm rot="10800000">
              <a:off x="179512" y="188640"/>
              <a:ext cx="3600400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/>
            <p:cNvCxnSpPr/>
            <p:nvPr/>
          </p:nvCxnSpPr>
          <p:spPr>
            <a:xfrm flipV="1">
              <a:off x="179512" y="1052736"/>
              <a:ext cx="3600400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流程图: 手动输入 4"/>
            <p:cNvSpPr/>
            <p:nvPr/>
          </p:nvSpPr>
          <p:spPr>
            <a:xfrm rot="10800000" flipH="1">
              <a:off x="3779912" y="188640"/>
              <a:ext cx="4968552" cy="1080120"/>
            </a:xfrm>
            <a:prstGeom prst="flowChartManualInput">
              <a:avLst/>
            </a:prstGeom>
            <a:solidFill>
              <a:srgbClr val="00B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3779912" y="1052736"/>
              <a:ext cx="4968552" cy="216024"/>
            </a:xfrm>
            <a:prstGeom prst="line">
              <a:avLst/>
            </a:prstGeom>
            <a:ln w="25400" cap="sq">
              <a:solidFill>
                <a:srgbClr val="F5750B">
                  <a:alpha val="70000"/>
                </a:srgbClr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流程图: 决策 13"/>
          <p:cNvSpPr/>
          <p:nvPr/>
        </p:nvSpPr>
        <p:spPr>
          <a:xfrm>
            <a:off x="179512" y="404664"/>
            <a:ext cx="3744416" cy="709682"/>
          </a:xfrm>
          <a:prstGeom prst="flowChartDecision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9">
            <a:hlinkClick r:id="rId2" action="ppaction://hlinkfile"/>
          </p:cNvPr>
          <p:cNvSpPr txBox="1"/>
          <p:nvPr/>
        </p:nvSpPr>
        <p:spPr>
          <a:xfrm>
            <a:off x="467544" y="476672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b="1" dirty="0">
                <a:solidFill>
                  <a:srgbClr val="4074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words &amp; Expressions</a:t>
            </a:r>
            <a:endParaRPr lang="zh-CN" altLang="en-US" sz="2000" b="1" dirty="0">
              <a:solidFill>
                <a:srgbClr val="4074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9"/>
          <p:cNvSpPr txBox="1"/>
          <p:nvPr/>
        </p:nvSpPr>
        <p:spPr>
          <a:xfrm>
            <a:off x="8100392" y="188640"/>
            <a:ext cx="864096" cy="307777"/>
          </a:xfrm>
          <a:prstGeom prst="rect">
            <a:avLst/>
          </a:prstGeom>
          <a:solidFill>
            <a:srgbClr val="A2B917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 1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36"/>
          <p:cNvSpPr txBox="1"/>
          <p:nvPr/>
        </p:nvSpPr>
        <p:spPr>
          <a:xfrm>
            <a:off x="1187624" y="1556792"/>
            <a:ext cx="6336704" cy="4247317"/>
          </a:xfrm>
          <a:prstGeom prst="rect">
            <a:avLst/>
          </a:prstGeom>
          <a:solidFill>
            <a:srgbClr val="FFC000">
              <a:alpha val="10000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dentistry  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牙医职业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口腔医学，牙科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学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dentist 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牙医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 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口腔的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健康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diagnose 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vi.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诊断 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instruction 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指导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说明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advice 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建议，忠告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professional 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专业的，职业性的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license 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 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资格证，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执照，许可证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practice 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 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（牙医等的）业务活动，工作地点</a:t>
            </a:r>
            <a:endParaRPr lang="en-US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图片 23" descr="58536.gif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60432" y="6237312"/>
            <a:ext cx="321568" cy="321568"/>
          </a:xfrm>
          <a:prstGeom prst="rect">
            <a:avLst/>
          </a:prstGeom>
        </p:spPr>
      </p:pic>
      <p:pic>
        <p:nvPicPr>
          <p:cNvPr id="13" name="Picture 3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7784" y="1628800"/>
            <a:ext cx="385192" cy="385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7784" y="2486626"/>
            <a:ext cx="385192" cy="385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7784" y="2915254"/>
            <a:ext cx="385192" cy="385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>
            <a:hlinkClick r:id="rId9" action="ppaction://hlinkfil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7784" y="3284984"/>
            <a:ext cx="385192" cy="385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>
            <a:hlinkClick r:id="rId10" action="ppaction://hlinkfil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7784" y="3717032"/>
            <a:ext cx="385192" cy="385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>
            <a:hlinkClick r:id="rId11" action="ppaction://hlinkfil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7784" y="4123928"/>
            <a:ext cx="385192" cy="385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>
            <a:hlinkClick r:id="rId12" action="ppaction://hlinkfil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7784" y="4558328"/>
            <a:ext cx="385192" cy="385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>
            <a:hlinkClick r:id="rId13" action="ppaction://hlinkfil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7784" y="4941168"/>
            <a:ext cx="385192" cy="385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>
            <a:hlinkClick r:id="rId14" action="ppaction://hlinkfil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7784" y="2060848"/>
            <a:ext cx="385192" cy="385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>
            <a:hlinkClick r:id="rId15" action="ppaction://hlinkfil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5786" y="5373216"/>
            <a:ext cx="385192" cy="385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2078</Words>
  <Application>Microsoft Office PowerPoint</Application>
  <PresentationFormat>全屏显示(4:3)</PresentationFormat>
  <Paragraphs>330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FZDHTJW--GB1-0</vt:lpstr>
      <vt:lpstr>FZHTJW--GB1-0</vt:lpstr>
      <vt:lpstr>FZSSK--GBK1-0</vt:lpstr>
      <vt:lpstr>楷体</vt:lpstr>
      <vt:lpstr>宋体</vt:lpstr>
      <vt:lpstr>Arial</vt:lpstr>
      <vt:lpstr>Calibri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wo</dc:creator>
  <cp:lastModifiedBy>Wang Simin</cp:lastModifiedBy>
  <cp:revision>198</cp:revision>
  <dcterms:created xsi:type="dcterms:W3CDTF">2018-12-08T02:37:00Z</dcterms:created>
  <dcterms:modified xsi:type="dcterms:W3CDTF">2019-04-25T08:49:58Z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2052-11.1.0.8214</vt:lpwstr>
  </property>
</Properties>
</file>