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88" r:id="rId4"/>
    <p:sldId id="295" r:id="rId5"/>
    <p:sldId id="294" r:id="rId6"/>
    <p:sldId id="296" r:id="rId7"/>
    <p:sldId id="285" r:id="rId8"/>
    <p:sldId id="283" r:id="rId9"/>
    <p:sldId id="284" r:id="rId10"/>
    <p:sldId id="282" r:id="rId11"/>
    <p:sldId id="275" r:id="rId12"/>
    <p:sldId id="277" r:id="rId13"/>
    <p:sldId id="260" r:id="rId14"/>
    <p:sldId id="269" r:id="rId15"/>
    <p:sldId id="292" r:id="rId16"/>
    <p:sldId id="264" r:id="rId17"/>
    <p:sldId id="291" r:id="rId18"/>
    <p:sldId id="261" r:id="rId19"/>
    <p:sldId id="287" r:id="rId20"/>
    <p:sldId id="293" r:id="rId21"/>
    <p:sldId id="271" r:id="rId22"/>
    <p:sldId id="273" r:id="rId23"/>
    <p:sldId id="272" r:id="rId24"/>
    <p:sldId id="286" r:id="rId2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7480"/>
    <a:srgbClr val="FF3399"/>
    <a:srgbClr val="FF00FF"/>
    <a:srgbClr val="FF5050"/>
    <a:srgbClr val="00FFFF"/>
    <a:srgbClr val="A2B917"/>
    <a:srgbClr val="2EA231"/>
    <a:srgbClr val="FFFFCC"/>
    <a:srgbClr val="FFFFFF"/>
    <a:srgbClr val="FCFF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17" autoAdjust="0"/>
    <p:restoredTop sz="94660"/>
  </p:normalViewPr>
  <p:slideViewPr>
    <p:cSldViewPr>
      <p:cViewPr varScale="1">
        <p:scale>
          <a:sx n="74" d="100"/>
          <a:sy n="74" d="100"/>
        </p:scale>
        <p:origin x="66" y="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7191CC-6ECE-4FDA-94B9-8491612C6155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77AA1-BB32-4184-92EC-2604C4DDD5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365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sz="18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7AA1-BB32-4184-92EC-2604C4DDD57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2316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C3F91-57F1-4B2C-9D68-41935B80F808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82288-6CBD-463F-8B05-CA6B6AF3F3BF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2C69A-459F-4D13-BD4B-FAD07B27438C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F6C3-7455-46CE-ACF0-D6754D616763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EB1E-CBD7-4654-973F-BD686D1F2C03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4EEE5-8E3C-49E8-9D4A-AEE570A33C5C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62EA-F4D7-4B12-A37B-2FAE913A0912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E5A3D-C54A-47AA-A9E6-77503ED73D88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E30A2-9F04-4225-969E-DB7A059114CC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49FE-90CC-443A-B836-97DECA7104F6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7698-FFD8-4304-A279-D323AA90CFEE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4FF56-8639-45F2-B4D4-C94E1899E09F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13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slide" Target="slide23.xml"/><Relationship Id="rId12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11" Type="http://schemas.openxmlformats.org/officeDocument/2006/relationships/image" Target="../media/image4.jpeg"/><Relationship Id="rId5" Type="http://schemas.openxmlformats.org/officeDocument/2006/relationships/slide" Target="slide3.xml"/><Relationship Id="rId15" Type="http://schemas.openxmlformats.org/officeDocument/2006/relationships/image" Target="../media/image7.png"/><Relationship Id="rId10" Type="http://schemas.openxmlformats.org/officeDocument/2006/relationships/image" Target="../media/image3.jpeg"/><Relationship Id="rId4" Type="http://schemas.openxmlformats.org/officeDocument/2006/relationships/slide" Target="slide2.xml"/><Relationship Id="rId9" Type="http://schemas.openxmlformats.org/officeDocument/2006/relationships/slide" Target="slide17.xml"/><Relationship Id="rId14" Type="http://schemas.openxmlformats.org/officeDocument/2006/relationships/slide" Target="slide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hyperlink" Target="Topic%2002%20Text.mp3" TargetMode="External"/><Relationship Id="rId4" Type="http://schemas.openxmlformats.org/officeDocument/2006/relationships/slide" Target="slide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Topic%2002%20Text.mp3" TargetMode="External"/><Relationship Id="rId3" Type="http://schemas.openxmlformats.org/officeDocument/2006/relationships/slide" Target="slide12.xml"/><Relationship Id="rId7" Type="http://schemas.openxmlformats.org/officeDocument/2006/relationships/slide" Target="slide13.xml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slide" Target="slide1.xml"/><Relationship Id="rId4" Type="http://schemas.openxmlformats.org/officeDocument/2006/relationships/slide" Target="slide11.xm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Topic%202%20New%20Words%20&amp;%20Expressions/4_specialty.mp3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Topic%202%20New%20Words%20&amp;%20Expressions/7_surgery.mp3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Topic%202%20New%20Words%20&amp;%20Expressions/10_referral.mp3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Topic%2002%20Text.mp3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Topic%2002%20Listening.mp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Topic%2002%20Listening.mp3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Topic%2002%20Listening.mp3" TargetMode="External"/><Relationship Id="rId7" Type="http://schemas.openxmlformats.org/officeDocument/2006/relationships/slide" Target="slide2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slide" Target="slide1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Topic%202%20New%20Words%20&amp;%20Expressions/4_specialty.mp3" TargetMode="External"/><Relationship Id="rId13" Type="http://schemas.openxmlformats.org/officeDocument/2006/relationships/hyperlink" Target="Topic%202%20New%20Words%20&amp;%20Expressions/9_radiology.mp3" TargetMode="External"/><Relationship Id="rId3" Type="http://schemas.openxmlformats.org/officeDocument/2006/relationships/slide" Target="slide1.xml"/><Relationship Id="rId7" Type="http://schemas.openxmlformats.org/officeDocument/2006/relationships/hyperlink" Target="Topic%202%20New%20Words%20&amp;%20Expressions/3_endodontics.mp3" TargetMode="External"/><Relationship Id="rId12" Type="http://schemas.openxmlformats.org/officeDocument/2006/relationships/hyperlink" Target="Topic%202%20New%20Words%20&amp;%20Expressions/8_pathology.mp3" TargetMode="External"/><Relationship Id="rId2" Type="http://schemas.openxmlformats.org/officeDocument/2006/relationships/hyperlink" Target="Topic%202%20New%20words%20&amp;%20Expressions.mp3" TargetMode="External"/><Relationship Id="rId16" Type="http://schemas.openxmlformats.org/officeDocument/2006/relationships/hyperlink" Target="Topic%202%20New%20Words%20&amp;%20Expressions/11_pediatricdentistry.mp3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hyperlink" Target="Topic%202%20New%20Words%20&amp;%20Expressions/7_surgery.mp3" TargetMode="External"/><Relationship Id="rId5" Type="http://schemas.openxmlformats.org/officeDocument/2006/relationships/hyperlink" Target="Topic%202%20New%20Words%20&amp;%20Expressions/1_periodontics.mp3" TargetMode="External"/><Relationship Id="rId15" Type="http://schemas.openxmlformats.org/officeDocument/2006/relationships/hyperlink" Target="Topic%202%20New%20Words%20&amp;%20Expressions/10_referral.mp3" TargetMode="External"/><Relationship Id="rId10" Type="http://schemas.openxmlformats.org/officeDocument/2006/relationships/hyperlink" Target="Topic%202%20New%20Words%20&amp;%20Expressions/6_prosthodontics.mp3" TargetMode="External"/><Relationship Id="rId4" Type="http://schemas.openxmlformats.org/officeDocument/2006/relationships/image" Target="../media/image8.png"/><Relationship Id="rId9" Type="http://schemas.openxmlformats.org/officeDocument/2006/relationships/hyperlink" Target="Topic%202%20New%20Words%20&amp;%20Expressions/5_orthodontics.mp3" TargetMode="External"/><Relationship Id="rId14" Type="http://schemas.openxmlformats.org/officeDocument/2006/relationships/hyperlink" Target="Topic%202%20New%20Words%20&amp;%20Expressions/2_maxillofacial.mp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t01de19ee84762491f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2179821"/>
            <a:ext cx="864096" cy="864096"/>
          </a:xfrm>
          <a:prstGeom prst="rect">
            <a:avLst/>
          </a:prstGeom>
        </p:spPr>
      </p:pic>
      <p:pic>
        <p:nvPicPr>
          <p:cNvPr id="23" name="图片 22" descr="201206070922463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2251829"/>
            <a:ext cx="938000" cy="72008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95536" y="188640"/>
            <a:ext cx="8568952" cy="1224136"/>
            <a:chOff x="611560" y="332656"/>
            <a:chExt cx="7776864" cy="1224136"/>
          </a:xfrm>
        </p:grpSpPr>
        <p:sp>
          <p:nvSpPr>
            <p:cNvPr id="2" name="流程图: 手动输入 1"/>
            <p:cNvSpPr/>
            <p:nvPr/>
          </p:nvSpPr>
          <p:spPr>
            <a:xfrm rot="10800000">
              <a:off x="611560" y="332656"/>
              <a:ext cx="7776864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611560" y="1196752"/>
              <a:ext cx="7776864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矩形 5"/>
            <p:cNvSpPr/>
            <p:nvPr/>
          </p:nvSpPr>
          <p:spPr>
            <a:xfrm>
              <a:off x="611560" y="332656"/>
              <a:ext cx="360040" cy="1224136"/>
            </a:xfrm>
            <a:prstGeom prst="rect">
              <a:avLst/>
            </a:prstGeom>
            <a:solidFill>
              <a:srgbClr val="F6801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043608" y="332656"/>
              <a:ext cx="432048" cy="1224136"/>
            </a:xfrm>
            <a:prstGeom prst="rect">
              <a:avLst/>
            </a:prstGeom>
            <a:solidFill>
              <a:srgbClr val="F6801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547664" y="332656"/>
              <a:ext cx="504056" cy="1224136"/>
            </a:xfrm>
            <a:prstGeom prst="rect">
              <a:avLst/>
            </a:prstGeom>
            <a:solidFill>
              <a:srgbClr val="F6801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/>
          <p:cNvSpPr/>
          <p:nvPr/>
        </p:nvSpPr>
        <p:spPr>
          <a:xfrm>
            <a:off x="1403648" y="395953"/>
            <a:ext cx="5040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楷体" panose="02010609060101010101" pitchFamily="49" charset="-122"/>
              </a:rPr>
              <a:t>2</a:t>
            </a:r>
            <a:endParaRPr lang="zh-CN" alt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1670" y="467005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Specializations 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肘形连接符 23"/>
          <p:cNvCxnSpPr/>
          <p:nvPr/>
        </p:nvCxnSpPr>
        <p:spPr>
          <a:xfrm flipV="1">
            <a:off x="5508104" y="2683877"/>
            <a:ext cx="2088232" cy="432048"/>
          </a:xfrm>
          <a:prstGeom prst="bentConnector3">
            <a:avLst>
              <a:gd name="adj1" fmla="val 35685"/>
            </a:avLst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/>
          <p:nvPr/>
        </p:nvCxnSpPr>
        <p:spPr>
          <a:xfrm>
            <a:off x="5508104" y="3691989"/>
            <a:ext cx="2016224" cy="504056"/>
          </a:xfrm>
          <a:prstGeom prst="bentConnector3">
            <a:avLst>
              <a:gd name="adj1" fmla="val 50000"/>
            </a:avLst>
          </a:prstGeom>
          <a:ln w="3492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肘形连接符 29"/>
          <p:cNvCxnSpPr/>
          <p:nvPr/>
        </p:nvCxnSpPr>
        <p:spPr>
          <a:xfrm>
            <a:off x="5508104" y="4700101"/>
            <a:ext cx="2016224" cy="504056"/>
          </a:xfrm>
          <a:prstGeom prst="bentConnector3">
            <a:avLst>
              <a:gd name="adj1" fmla="val 36046"/>
            </a:avLst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/>
          <p:nvPr/>
        </p:nvCxnSpPr>
        <p:spPr>
          <a:xfrm rot="10800000" flipV="1">
            <a:off x="1619672" y="4700101"/>
            <a:ext cx="2160240" cy="576064"/>
          </a:xfrm>
          <a:prstGeom prst="bentConnector3">
            <a:avLst>
              <a:gd name="adj1" fmla="val 38604"/>
            </a:avLst>
          </a:prstGeom>
          <a:ln w="3492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肘形连接符 36"/>
          <p:cNvCxnSpPr/>
          <p:nvPr/>
        </p:nvCxnSpPr>
        <p:spPr>
          <a:xfrm rot="10800000" flipV="1">
            <a:off x="1691680" y="3763997"/>
            <a:ext cx="2088232" cy="504056"/>
          </a:xfrm>
          <a:prstGeom prst="bentConnector3">
            <a:avLst>
              <a:gd name="adj1" fmla="val 41579"/>
            </a:avLst>
          </a:prstGeom>
          <a:ln w="349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肘形连接符 38"/>
          <p:cNvCxnSpPr/>
          <p:nvPr/>
        </p:nvCxnSpPr>
        <p:spPr>
          <a:xfrm rot="10800000">
            <a:off x="1619672" y="2683877"/>
            <a:ext cx="2160240" cy="504056"/>
          </a:xfrm>
          <a:prstGeom prst="bentConnector3">
            <a:avLst>
              <a:gd name="adj1" fmla="val 41046"/>
            </a:avLst>
          </a:prstGeom>
          <a:ln w="349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hlinkClick r:id="rId4" action="ppaction://hlinksldjump"/>
          </p:cNvPr>
          <p:cNvSpPr txBox="1"/>
          <p:nvPr/>
        </p:nvSpPr>
        <p:spPr>
          <a:xfrm>
            <a:off x="6300192" y="2323837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 Ready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>
            <a:hlinkClick r:id="rId5" action="ppaction://hlinksldjump"/>
          </p:cNvPr>
          <p:cNvSpPr txBox="1"/>
          <p:nvPr/>
        </p:nvSpPr>
        <p:spPr>
          <a:xfrm>
            <a:off x="6444208" y="3763997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>
            <a:hlinkClick r:id="rId6" action="ppaction://hlinksldjump"/>
          </p:cNvPr>
          <p:cNvSpPr txBox="1"/>
          <p:nvPr/>
        </p:nvSpPr>
        <p:spPr>
          <a:xfrm>
            <a:off x="6300192" y="4844117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Vocabulary</a:t>
            </a:r>
            <a:endParaRPr lang="zh-CN" alt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>
            <a:hlinkClick r:id="rId7" action="ppaction://hlinksldjump"/>
          </p:cNvPr>
          <p:cNvSpPr txBox="1"/>
          <p:nvPr/>
        </p:nvSpPr>
        <p:spPr>
          <a:xfrm>
            <a:off x="1619672" y="2323837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Writing</a:t>
            </a:r>
            <a:endParaRPr lang="zh-CN" altLang="en-US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TextBox 62">
            <a:hlinkClick r:id="rId8" action="ppaction://hlinksldjump"/>
          </p:cNvPr>
          <p:cNvSpPr txBox="1"/>
          <p:nvPr/>
        </p:nvSpPr>
        <p:spPr>
          <a:xfrm>
            <a:off x="1763688" y="3836005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Speaking</a:t>
            </a:r>
            <a:endParaRPr lang="zh-CN" altLang="en-US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Box 63">
            <a:hlinkClick r:id="rId9" action="ppaction://hlinksldjump"/>
          </p:cNvPr>
          <p:cNvSpPr txBox="1"/>
          <p:nvPr/>
        </p:nvSpPr>
        <p:spPr>
          <a:xfrm>
            <a:off x="1619672" y="4844117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Listening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图片 24" descr="t01c5256e02e0d07ee4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452320" y="3403957"/>
            <a:ext cx="818389" cy="613792"/>
          </a:xfrm>
          <a:prstGeom prst="rect">
            <a:avLst/>
          </a:prstGeom>
        </p:spPr>
      </p:pic>
      <p:pic>
        <p:nvPicPr>
          <p:cNvPr id="27" name="图片 26" descr="ZXXKCOM201507071712262115069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444208" y="5276165"/>
            <a:ext cx="1015380" cy="761535"/>
          </a:xfrm>
          <a:prstGeom prst="rect">
            <a:avLst/>
          </a:prstGeom>
        </p:spPr>
      </p:pic>
      <p:pic>
        <p:nvPicPr>
          <p:cNvPr id="28" name="图片 27" descr="181729357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331640" y="5348173"/>
            <a:ext cx="1322482" cy="993849"/>
          </a:xfrm>
          <a:prstGeom prst="rect">
            <a:avLst/>
          </a:prstGeom>
        </p:spPr>
      </p:pic>
      <p:pic>
        <p:nvPicPr>
          <p:cNvPr id="29" name="图片 28" descr="Fear-of-Public-Speaking-image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83568" y="3403957"/>
            <a:ext cx="1043032" cy="69350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4855008" y="2551004"/>
            <a:ext cx="5024" cy="427402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3" name="文本框 12">
            <a:hlinkClick r:id="rId14" action="ppaction://hlinksldjump"/>
          </p:cNvPr>
          <p:cNvSpPr txBox="1"/>
          <p:nvPr/>
        </p:nvSpPr>
        <p:spPr>
          <a:xfrm>
            <a:off x="3720535" y="1907066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Words &amp; Expressions</a:t>
            </a:r>
            <a:endParaRPr lang="zh-CN" altLang="en-US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3682857" y="2551004"/>
            <a:ext cx="1202222" cy="64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79912" y="3068960"/>
            <a:ext cx="172819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6" name="流程图: 手动输入 5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流程图: 手动输入 12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395536" y="2060848"/>
            <a:ext cx="360040" cy="400110"/>
            <a:chOff x="755576" y="1588730"/>
            <a:chExt cx="360040" cy="400110"/>
          </a:xfrm>
        </p:grpSpPr>
        <p:sp>
          <p:nvSpPr>
            <p:cNvPr id="11" name="椭圆 10"/>
            <p:cNvSpPr/>
            <p:nvPr/>
          </p:nvSpPr>
          <p:spPr>
            <a:xfrm>
              <a:off x="755576" y="1588730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755576" y="1588730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1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27584" y="1988840"/>
            <a:ext cx="5904656" cy="4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you read the passage,  try to answer these questions.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7224" y="3068960"/>
            <a:ext cx="631561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What are some examples of specializations  in dentistry?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24" y="3929066"/>
            <a:ext cx="624360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What do patients do when dentists cannot meet their needs?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流程图: 决策 20"/>
          <p:cNvSpPr/>
          <p:nvPr/>
        </p:nvSpPr>
        <p:spPr>
          <a:xfrm>
            <a:off x="395536" y="620688"/>
            <a:ext cx="2088232" cy="432048"/>
          </a:xfrm>
          <a:prstGeom prst="flowChartDecision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83568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 Ready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图片 21" descr="58536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60432" y="6237312"/>
            <a:ext cx="321568" cy="32156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151815">
            <a:off x="6890945" y="3207471"/>
            <a:ext cx="1788576" cy="3127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矩形 7"/>
          <p:cNvSpPr/>
          <p:nvPr/>
        </p:nvSpPr>
        <p:spPr>
          <a:xfrm>
            <a:off x="714348" y="3642889"/>
            <a:ext cx="7920880" cy="3000821"/>
          </a:xfrm>
          <a:prstGeom prst="rect">
            <a:avLst/>
          </a:prstGeom>
          <a:solidFill>
            <a:schemeClr val="accent5">
              <a:lumMod val="20000"/>
              <a:lumOff val="80000"/>
              <a:alpha val="7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 ①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office is supplied with the most up-to-date equipment. Our dentists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have years of experience in general dentistry. They also offer expert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knowledge in various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specialties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lnSpc>
                <a:spcPct val="150000"/>
              </a:lnSpc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②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Braces are available for adults and children. </a:t>
            </a:r>
          </a:p>
          <a:p>
            <a:pPr>
              <a:lnSpc>
                <a:spcPct val="150000"/>
              </a:lnSpc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Root canals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143372" y="1571612"/>
            <a:ext cx="244105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FF00FF"/>
                </a:solidFill>
                <a:latin typeface="Franklin Gothic Demi" pitchFamily="34" charset="0"/>
              </a:rPr>
              <a:t>Dentists: </a:t>
            </a:r>
          </a:p>
          <a:p>
            <a:r>
              <a:rPr lang="en-US" altLang="zh-CN" sz="1400" dirty="0">
                <a:latin typeface="Franklin Gothic Demi" pitchFamily="34" charset="0"/>
              </a:rPr>
              <a:t>Drs. Allen </a:t>
            </a:r>
            <a:r>
              <a:rPr lang="en-US" altLang="zh-CN" sz="1400" dirty="0" err="1">
                <a:latin typeface="Franklin Gothic Demi" pitchFamily="34" charset="0"/>
              </a:rPr>
              <a:t>Westhoven</a:t>
            </a:r>
            <a:r>
              <a:rPr lang="en-US" altLang="zh-CN" sz="1400" dirty="0">
                <a:latin typeface="Franklin Gothic Demi" pitchFamily="34" charset="0"/>
              </a:rPr>
              <a:t>,</a:t>
            </a:r>
          </a:p>
          <a:p>
            <a:r>
              <a:rPr lang="en-US" altLang="zh-CN" sz="1400" dirty="0">
                <a:latin typeface="Franklin Gothic Demi" pitchFamily="34" charset="0"/>
              </a:rPr>
              <a:t>Mary Engle-Bart, Eunice Kim</a:t>
            </a:r>
            <a:endParaRPr lang="zh-CN" altLang="en-US" sz="1400" dirty="0">
              <a:latin typeface="Franklin Gothic Demi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143372" y="2571744"/>
            <a:ext cx="34563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 get the care and attention you deserve!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071538" y="1214422"/>
            <a:ext cx="2643206" cy="2500330"/>
            <a:chOff x="785786" y="1285860"/>
            <a:chExt cx="2786082" cy="2428892"/>
          </a:xfrm>
        </p:grpSpPr>
        <p:sp>
          <p:nvSpPr>
            <p:cNvPr id="24" name="矩形 23"/>
            <p:cNvSpPr/>
            <p:nvPr/>
          </p:nvSpPr>
          <p:spPr>
            <a:xfrm>
              <a:off x="785786" y="1500174"/>
              <a:ext cx="2500330" cy="2214578"/>
            </a:xfrm>
            <a:prstGeom prst="rect">
              <a:avLst/>
            </a:prstGeom>
            <a:solidFill>
              <a:srgbClr val="FF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785786" y="1285860"/>
              <a:ext cx="2786082" cy="22145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214414" y="1571612"/>
            <a:ext cx="2143140" cy="1516158"/>
            <a:chOff x="1071538" y="1571612"/>
            <a:chExt cx="2160240" cy="1516158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1214414" y="2428868"/>
              <a:ext cx="285752" cy="1588"/>
            </a:xfrm>
            <a:prstGeom prst="line">
              <a:avLst/>
            </a:prstGeom>
            <a:ln w="38100">
              <a:solidFill>
                <a:srgbClr val="4074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组合 26"/>
            <p:cNvGrpSpPr/>
            <p:nvPr/>
          </p:nvGrpSpPr>
          <p:grpSpPr>
            <a:xfrm>
              <a:off x="1071538" y="1571612"/>
              <a:ext cx="2160240" cy="1516158"/>
              <a:chOff x="1115616" y="1412776"/>
              <a:chExt cx="2160240" cy="1516158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115616" y="1412776"/>
                <a:ext cx="2160240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altLang="zh-CN" sz="2000" dirty="0">
                    <a:latin typeface="Arial Black" panose="020B0A04020102020204" pitchFamily="34" charset="0"/>
                    <a:ea typeface="Batang" panose="02030600000101010101" pitchFamily="18" charset="-127"/>
                    <a:cs typeface="Times New Roman" panose="02020603050405020304" pitchFamily="18" charset="0"/>
                  </a:rPr>
                  <a:t>    </a:t>
                </a:r>
                <a:r>
                  <a:rPr lang="en-US" altLang="zh-CN" sz="3200" b="1" dirty="0">
                    <a:solidFill>
                      <a:schemeClr val="accent5">
                        <a:lumMod val="75000"/>
                      </a:schemeClr>
                    </a:solidFill>
                    <a:latin typeface="Arial Black" panose="020B0A04020102020204" pitchFamily="34" charset="0"/>
                    <a:ea typeface="Batang" panose="02030600000101010101" pitchFamily="18" charset="-127"/>
                    <a:cs typeface="Times New Roman" panose="02020603050405020304" pitchFamily="18" charset="0"/>
                  </a:rPr>
                  <a:t>Great</a:t>
                </a:r>
                <a:r>
                  <a:rPr lang="en-US" altLang="zh-CN" sz="3200" b="1" dirty="0">
                    <a:solidFill>
                      <a:srgbClr val="00B0F0"/>
                    </a:solidFill>
                    <a:latin typeface="Arial Black" panose="020B0A04020102020204" pitchFamily="34" charset="0"/>
                    <a:ea typeface="Batang" panose="02030600000101010101" pitchFamily="18" charset="-127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 dirty="0">
                    <a:solidFill>
                      <a:srgbClr val="FF00FF"/>
                    </a:solidFill>
                    <a:latin typeface="Arial Black" panose="020B0A04020102020204" pitchFamily="34" charset="0"/>
                    <a:ea typeface="Batang" panose="02030600000101010101" pitchFamily="18" charset="-127"/>
                    <a:cs typeface="Times New Roman" panose="02020603050405020304" pitchFamily="18" charset="0"/>
                  </a:rPr>
                  <a:t>Smiles</a:t>
                </a:r>
                <a:endParaRPr lang="zh-CN" altLang="en-US" sz="3200" b="1" dirty="0">
                  <a:solidFill>
                    <a:srgbClr val="FF00FF"/>
                  </a:solidFill>
                  <a:latin typeface="Arial Black" panose="020B0A04020102020204" pitchFamily="34" charset="0"/>
                  <a:ea typeface="Batang" panose="02030600000101010101" pitchFamily="18" charset="-127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空心弧 20"/>
              <p:cNvSpPr/>
              <p:nvPr/>
            </p:nvSpPr>
            <p:spPr>
              <a:xfrm flipV="1">
                <a:off x="1357290" y="1857364"/>
                <a:ext cx="1785950" cy="1071570"/>
              </a:xfrm>
              <a:prstGeom prst="blockArc">
                <a:avLst>
                  <a:gd name="adj1" fmla="val 10521339"/>
                  <a:gd name="adj2" fmla="val 21178701"/>
                  <a:gd name="adj3" fmla="val 5063"/>
                </a:avLst>
              </a:prstGeom>
              <a:solidFill>
                <a:srgbClr val="4074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cxnSp>
        <p:nvCxnSpPr>
          <p:cNvPr id="30" name="直接连接符 29"/>
          <p:cNvCxnSpPr/>
          <p:nvPr/>
        </p:nvCxnSpPr>
        <p:spPr>
          <a:xfrm>
            <a:off x="3786182" y="2500306"/>
            <a:ext cx="3357586" cy="158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3500430" y="3429000"/>
            <a:ext cx="3643338" cy="158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71802" y="3429000"/>
            <a:ext cx="428628" cy="158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714348" y="4929198"/>
            <a:ext cx="7929618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Orthodontics: </a:t>
            </a:r>
          </a:p>
        </p:txBody>
      </p:sp>
      <p:sp>
        <p:nvSpPr>
          <p:cNvPr id="44" name="矩形 43"/>
          <p:cNvSpPr/>
          <p:nvPr/>
        </p:nvSpPr>
        <p:spPr>
          <a:xfrm>
            <a:off x="642910" y="5786454"/>
            <a:ext cx="8001056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altLang="zh-CN" b="1" dirty="0" err="1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Endodontics</a:t>
            </a:r>
            <a:r>
              <a:rPr lang="en-US" altLang="zh-CN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285720" y="566920"/>
            <a:ext cx="2592288" cy="576064"/>
            <a:chOff x="395536" y="476672"/>
            <a:chExt cx="2592288" cy="576064"/>
          </a:xfrm>
        </p:grpSpPr>
        <p:sp>
          <p:nvSpPr>
            <p:cNvPr id="46" name="流程图: 决策 45"/>
            <p:cNvSpPr/>
            <p:nvPr/>
          </p:nvSpPr>
          <p:spPr>
            <a:xfrm>
              <a:off x="395536" y="476672"/>
              <a:ext cx="2592288" cy="576064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85786" y="500042"/>
              <a:ext cx="18898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accent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Specializations</a:t>
              </a:r>
              <a:endParaRPr lang="zh-CN" altLang="en-US" sz="2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8" name="Picture 3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6644" y="3071810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67544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Dentistry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179512" y="620688"/>
            <a:ext cx="2088232" cy="461665"/>
            <a:chOff x="467544" y="1340768"/>
            <a:chExt cx="2088232" cy="461665"/>
          </a:xfrm>
        </p:grpSpPr>
        <p:sp>
          <p:nvSpPr>
            <p:cNvPr id="31" name="流程图: 决策 30"/>
            <p:cNvSpPr/>
            <p:nvPr/>
          </p:nvSpPr>
          <p:spPr>
            <a:xfrm>
              <a:off x="467544" y="1340768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67544" y="1340768"/>
              <a:ext cx="2088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Specializations</a:t>
              </a:r>
              <a:endParaRPr lang="zh-CN" altLang="en-US" sz="2400" dirty="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39552" y="134076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课文参考译文</a:t>
            </a:r>
          </a:p>
        </p:txBody>
      </p:sp>
      <p:sp>
        <p:nvSpPr>
          <p:cNvPr id="36" name="流程图: 可选过程 35"/>
          <p:cNvSpPr/>
          <p:nvPr/>
        </p:nvSpPr>
        <p:spPr>
          <a:xfrm>
            <a:off x="539552" y="1844824"/>
            <a:ext cx="2448272" cy="360040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chemeClr val="bg1"/>
                </a:solidFill>
              </a:rPr>
              <a:t> Topic 2 </a:t>
            </a:r>
            <a:r>
              <a:rPr lang="zh-CN" altLang="en-US" b="1" dirty="0">
                <a:solidFill>
                  <a:schemeClr val="bg1"/>
                </a:solidFill>
              </a:rPr>
              <a:t>牙科的专业性</a:t>
            </a:r>
            <a:endParaRPr lang="en-US" altLang="zh-CN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5576" y="2420888"/>
            <a:ext cx="7632848" cy="4154984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主页 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关于我们  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服务 联系方式</a:t>
            </a:r>
          </a:p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灿烂的微笑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牙医团队：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艾伦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韦斯特霍文医生、玛丽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恩格尔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巴特医生、尤妮斯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金姆医生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到我们的诊所来获取值得您拥有的照料和关怀！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我们的诊所配备有最新的设备。我们的牙医拥有多年的常规牙科经验，同时提供各种专业的专家知识。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b="1" dirty="0"/>
              <a:t>口腔正畸：</a:t>
            </a:r>
          </a:p>
          <a:p>
            <a:r>
              <a:rPr lang="zh-CN" altLang="en-US" dirty="0"/>
              <a:t>        提供适用于成人和儿童的牙套。</a:t>
            </a:r>
          </a:p>
          <a:p>
            <a:r>
              <a:rPr lang="zh-CN" altLang="en-US" b="1" dirty="0"/>
              <a:t>牙髓病：</a:t>
            </a:r>
          </a:p>
          <a:p>
            <a:r>
              <a:rPr lang="zh-CN" altLang="en-US" dirty="0"/>
              <a:t>        提供根管治疗。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图片 18" descr="58536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44408" y="6093296"/>
            <a:ext cx="321568" cy="3215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矩形 7"/>
          <p:cNvSpPr/>
          <p:nvPr/>
        </p:nvSpPr>
        <p:spPr>
          <a:xfrm>
            <a:off x="642910" y="1643050"/>
            <a:ext cx="7920880" cy="4708981"/>
          </a:xfrm>
          <a:prstGeom prst="rect">
            <a:avLst/>
          </a:prstGeom>
          <a:solidFill>
            <a:schemeClr val="accent5">
              <a:lumMod val="20000"/>
              <a:lumOff val="80000"/>
              <a:alpha val="7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</a:p>
          <a:p>
            <a:pPr>
              <a:lnSpc>
                <a:spcPct val="150000"/>
              </a:lnSpc>
            </a:pPr>
            <a:endParaRPr lang="en-US" altLang="zh-CN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Treatment for gingivitis and gum disease</a:t>
            </a:r>
          </a:p>
          <a:p>
            <a:pPr>
              <a:lnSpc>
                <a:spcPct val="150000"/>
              </a:lnSpc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Prosthetics for patients with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maxillofacial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injuries. Dentures and dental implants are available.</a:t>
            </a:r>
          </a:p>
          <a:p>
            <a:pPr>
              <a:lnSpc>
                <a:spcPct val="150000"/>
              </a:lnSpc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Care for infants, toddlers, and young children.</a:t>
            </a:r>
          </a:p>
          <a:p>
            <a:pPr>
              <a:lnSpc>
                <a:spcPct val="150000"/>
              </a:lnSpc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Wisdom tooth extractions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Oral / maxillofacial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pathology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radiology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services are unavailable.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③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Referrals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available for patients who require these services.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2910" y="1785926"/>
            <a:ext cx="7929618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b="1" dirty="0" err="1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Periodontics</a:t>
            </a:r>
            <a:r>
              <a:rPr lang="en-US" altLang="zh-CN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pSp>
        <p:nvGrpSpPr>
          <p:cNvPr id="11" name="组合 44"/>
          <p:cNvGrpSpPr/>
          <p:nvPr/>
        </p:nvGrpSpPr>
        <p:grpSpPr>
          <a:xfrm>
            <a:off x="285720" y="566920"/>
            <a:ext cx="2592288" cy="576064"/>
            <a:chOff x="395536" y="476672"/>
            <a:chExt cx="2592288" cy="576064"/>
          </a:xfrm>
        </p:grpSpPr>
        <p:sp>
          <p:nvSpPr>
            <p:cNvPr id="46" name="流程图: 决策 45"/>
            <p:cNvSpPr/>
            <p:nvPr/>
          </p:nvSpPr>
          <p:spPr>
            <a:xfrm>
              <a:off x="395536" y="476672"/>
              <a:ext cx="2592288" cy="576064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85786" y="500042"/>
              <a:ext cx="18898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accent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Specializations</a:t>
              </a:r>
              <a:endParaRPr lang="zh-CN" altLang="en-US" sz="2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642910" y="2571744"/>
            <a:ext cx="7929618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b="1" dirty="0" err="1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Prosthodontics</a:t>
            </a:r>
            <a:r>
              <a:rPr lang="en-US" altLang="zh-CN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</p:txBody>
      </p:sp>
      <p:sp>
        <p:nvSpPr>
          <p:cNvPr id="28" name="矩形 27"/>
          <p:cNvSpPr/>
          <p:nvPr/>
        </p:nvSpPr>
        <p:spPr>
          <a:xfrm>
            <a:off x="642910" y="3857628"/>
            <a:ext cx="7929618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Pediatric dentistry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9" name="矩形 28"/>
          <p:cNvSpPr/>
          <p:nvPr/>
        </p:nvSpPr>
        <p:spPr>
          <a:xfrm>
            <a:off x="642910" y="4643446"/>
            <a:ext cx="7929618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Oral </a:t>
            </a:r>
            <a:r>
              <a:rPr lang="en-US" altLang="zh-CN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surgery</a:t>
            </a:r>
            <a:r>
              <a:rPr lang="en-US" altLang="zh-CN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</p:txBody>
      </p:sp>
      <p:pic>
        <p:nvPicPr>
          <p:cNvPr id="32" name="图片 31" descr="58536.gif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79522" y="6393580"/>
            <a:ext cx="321568" cy="321568"/>
          </a:xfrm>
          <a:prstGeom prst="rect">
            <a:avLst/>
          </a:prstGeom>
        </p:spPr>
      </p:pic>
      <p:pic>
        <p:nvPicPr>
          <p:cNvPr id="33" name="图片 32" descr="58536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8460432" y="6393580"/>
            <a:ext cx="318120" cy="321568"/>
          </a:xfrm>
          <a:prstGeom prst="rect">
            <a:avLst/>
          </a:prstGeom>
        </p:spPr>
      </p:pic>
      <p:pic>
        <p:nvPicPr>
          <p:cNvPr id="34" name="Picture 3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20" y="1714488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67544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Dentistry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179512" y="620688"/>
            <a:ext cx="2088232" cy="461665"/>
            <a:chOff x="467544" y="1340768"/>
            <a:chExt cx="2088232" cy="461665"/>
          </a:xfrm>
        </p:grpSpPr>
        <p:sp>
          <p:nvSpPr>
            <p:cNvPr id="31" name="流程图: 决策 30"/>
            <p:cNvSpPr/>
            <p:nvPr/>
          </p:nvSpPr>
          <p:spPr>
            <a:xfrm>
              <a:off x="467544" y="1340768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67544" y="1340768"/>
              <a:ext cx="2088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Specializations</a:t>
              </a:r>
              <a:endParaRPr lang="zh-CN" altLang="en-US" sz="2400" dirty="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39552" y="134076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课文参考译文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1985" y="1950720"/>
            <a:ext cx="7746365" cy="4246245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/>
              <a:t>牙周病：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        提供牙龈炎和其他牙龈疾病的治疗。</a:t>
            </a:r>
          </a:p>
          <a:p>
            <a:pPr>
              <a:lnSpc>
                <a:spcPct val="150000"/>
              </a:lnSpc>
            </a:pPr>
            <a:r>
              <a:rPr lang="zh-CN" altLang="en-US" b="1" dirty="0"/>
              <a:t>口腔修复：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        适用于患者上颌面部损伤的修复。提供烤瓷牙和种植牙。</a:t>
            </a:r>
          </a:p>
          <a:p>
            <a:pPr>
              <a:lnSpc>
                <a:spcPct val="150000"/>
              </a:lnSpc>
            </a:pPr>
            <a:r>
              <a:rPr lang="zh-CN" altLang="en-US" b="1" dirty="0"/>
              <a:t>儿童牙科：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        提供婴儿、幼儿和幼童的牙齿保健。</a:t>
            </a:r>
          </a:p>
          <a:p>
            <a:pPr>
              <a:lnSpc>
                <a:spcPct val="150000"/>
              </a:lnSpc>
            </a:pPr>
            <a:r>
              <a:rPr lang="zh-CN" altLang="en-US" b="1" dirty="0"/>
              <a:t>口腔外科手术：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        提供智齿拔除。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        不提供口腔</a:t>
            </a:r>
            <a:r>
              <a:rPr lang="en-US" altLang="zh-CN" dirty="0"/>
              <a:t>/</a:t>
            </a:r>
            <a:r>
              <a:rPr lang="zh-CN" altLang="en-US" dirty="0"/>
              <a:t>颌面病理和放射治疗服务，可以为需要这些服务的病人提供转诊介绍。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图片 18" descr="58536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44408" y="6093296"/>
            <a:ext cx="321568" cy="3215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67544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Dentistry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179512" y="620688"/>
            <a:ext cx="2088232" cy="461665"/>
            <a:chOff x="467544" y="1340768"/>
            <a:chExt cx="2088232" cy="461665"/>
          </a:xfrm>
        </p:grpSpPr>
        <p:sp>
          <p:nvSpPr>
            <p:cNvPr id="31" name="流程图: 决策 30"/>
            <p:cNvSpPr/>
            <p:nvPr/>
          </p:nvSpPr>
          <p:spPr>
            <a:xfrm>
              <a:off x="467544" y="1340768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67544" y="1340768"/>
              <a:ext cx="2088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Specializations</a:t>
              </a:r>
              <a:endParaRPr lang="zh-CN" altLang="en-US" sz="2400" dirty="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39552" y="134076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Points</a:t>
            </a:r>
            <a:endParaRPr lang="zh-CN" alt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流程图: 可选过程 35"/>
          <p:cNvSpPr/>
          <p:nvPr/>
        </p:nvSpPr>
        <p:spPr>
          <a:xfrm>
            <a:off x="539552" y="1844824"/>
            <a:ext cx="3744416" cy="360040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chemeClr val="bg1"/>
                </a:solidFill>
              </a:rPr>
              <a:t> Explanation of Difficult Sentences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55576" y="2420888"/>
            <a:ext cx="7632848" cy="3416320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office is 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supplied with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most 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up-to-date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equipment. 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我们的诊所配备有最新的设备。</a:t>
            </a:r>
          </a:p>
          <a:p>
            <a:pPr>
              <a:lnSpc>
                <a:spcPct val="150000"/>
              </a:lnSpc>
            </a:pP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supply with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供给，提供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up-to-date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最近的，最新的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 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Our hospital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patients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considerate service.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我们医院给患者提供周到的服务。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 hospital is furnished with the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up-to–date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inspection equipment.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我们医院具备最新的检查设备。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图片 18" descr="58536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44408" y="6093296"/>
            <a:ext cx="321568" cy="321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67544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Dentistry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179512" y="620688"/>
            <a:ext cx="2088232" cy="461665"/>
            <a:chOff x="467544" y="1340768"/>
            <a:chExt cx="2088232" cy="461665"/>
          </a:xfrm>
        </p:grpSpPr>
        <p:sp>
          <p:nvSpPr>
            <p:cNvPr id="31" name="流程图: 决策 30"/>
            <p:cNvSpPr/>
            <p:nvPr/>
          </p:nvSpPr>
          <p:spPr>
            <a:xfrm>
              <a:off x="467544" y="1340768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67544" y="1340768"/>
              <a:ext cx="2088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Specializations</a:t>
              </a:r>
              <a:endParaRPr lang="zh-CN" altLang="en-US" sz="2400" dirty="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39552" y="134076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Points</a:t>
            </a:r>
            <a:endParaRPr lang="zh-CN" alt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流程图: 可选过程 35"/>
          <p:cNvSpPr/>
          <p:nvPr/>
        </p:nvSpPr>
        <p:spPr>
          <a:xfrm>
            <a:off x="539552" y="1844824"/>
            <a:ext cx="3744416" cy="360040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chemeClr val="bg1"/>
                </a:solidFill>
              </a:rPr>
              <a:t> Explanation of Difficult Sentences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55576" y="2348880"/>
            <a:ext cx="7776864" cy="3831818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Braces 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available for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adults and children. 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提供适用于成人和儿童的牙套。</a:t>
            </a:r>
          </a:p>
          <a:p>
            <a:pPr>
              <a:lnSpc>
                <a:spcPct val="150000"/>
              </a:lnSpc>
            </a:pP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be available for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对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有用，有效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 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 mouth health care should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available for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prevention and treatment of the dental caries.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口腔健康保健对龋齿的预防和治疗有效。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This medicine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available for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tooth ache.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这种药对牙疼有效。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图片 15" descr="58536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86776" y="6215082"/>
            <a:ext cx="321568" cy="321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67544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Dentistry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179512" y="620688"/>
            <a:ext cx="2088232" cy="461665"/>
            <a:chOff x="467544" y="1340768"/>
            <a:chExt cx="2088232" cy="461665"/>
          </a:xfrm>
        </p:grpSpPr>
        <p:sp>
          <p:nvSpPr>
            <p:cNvPr id="31" name="流程图: 决策 30"/>
            <p:cNvSpPr/>
            <p:nvPr/>
          </p:nvSpPr>
          <p:spPr>
            <a:xfrm>
              <a:off x="467544" y="1340768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39552" y="1340768"/>
              <a:ext cx="20162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Specializations</a:t>
              </a:r>
              <a:endParaRPr lang="zh-CN" altLang="en-US" sz="2400" dirty="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39552" y="134076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Points</a:t>
            </a:r>
            <a:endParaRPr lang="zh-CN" alt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流程图: 可选过程 35"/>
          <p:cNvSpPr/>
          <p:nvPr/>
        </p:nvSpPr>
        <p:spPr>
          <a:xfrm>
            <a:off x="539552" y="1844824"/>
            <a:ext cx="3744416" cy="360040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chemeClr val="bg1"/>
                </a:solidFill>
              </a:rPr>
              <a:t> Explanation of Difficult Sentences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55576" y="2278027"/>
            <a:ext cx="7848872" cy="3416320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Referrals are available for patients 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require these services. 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可以为需要这些服务的患者提供转诊介绍。</a:t>
            </a:r>
          </a:p>
          <a:p>
            <a:pPr>
              <a:lnSpc>
                <a:spcPct val="150000"/>
              </a:lnSpc>
            </a:pP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who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为关系代词，可引导的定语从句，在从句中作主语，宾语或表语。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 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 woman 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you visited last week is my private doctor.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上周你拜访的那个女人是我的私人医生。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She is the dentist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who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are looking for.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她就是我们要寻找的牙医。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图片 15" descr="58536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44408" y="6093296"/>
            <a:ext cx="321568" cy="321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67544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Dentistry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179512" y="620688"/>
            <a:ext cx="2088232" cy="461665"/>
            <a:chOff x="467544" y="1340768"/>
            <a:chExt cx="2088232" cy="461665"/>
          </a:xfrm>
        </p:grpSpPr>
        <p:sp>
          <p:nvSpPr>
            <p:cNvPr id="31" name="流程图: 决策 30"/>
            <p:cNvSpPr/>
            <p:nvPr/>
          </p:nvSpPr>
          <p:spPr>
            <a:xfrm>
              <a:off x="467544" y="1340768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67544" y="1340768"/>
              <a:ext cx="2088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Specializations</a:t>
              </a:r>
              <a:endParaRPr lang="zh-CN" altLang="en-US" sz="2400" dirty="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39552" y="134076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Points</a:t>
            </a:r>
            <a:endParaRPr lang="zh-CN" alt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流程图: 可选过程 35"/>
          <p:cNvSpPr/>
          <p:nvPr/>
        </p:nvSpPr>
        <p:spPr>
          <a:xfrm>
            <a:off x="539552" y="1844824"/>
            <a:ext cx="1944216" cy="360040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words</a:t>
            </a:r>
            <a:endParaRPr lang="zh-CN" alt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5576" y="2348880"/>
            <a:ext cx="7632848" cy="3831818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specialty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</a:t>
            </a:r>
            <a:endParaRPr lang="zh-CN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 specialty is a branch of medicine in which one specializes, or concentrates    one’s efforts towards a particular field or practice.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专业，特长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 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She considered dentist as a possible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specialty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drawn to it as a way of being of service.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她考虑把牙医作为专业，被它吸引的原因是它是一种服务于人的职业。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His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specialty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researching the oral diseases.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他的特长是治疗口腔疾病。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428868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图片 16" descr="58536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60432" y="6237312"/>
            <a:ext cx="321568" cy="321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67544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Dentistry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79512" y="620688"/>
            <a:ext cx="2088232" cy="461665"/>
            <a:chOff x="467544" y="1340768"/>
            <a:chExt cx="2088232" cy="461665"/>
          </a:xfrm>
        </p:grpSpPr>
        <p:sp>
          <p:nvSpPr>
            <p:cNvPr id="31" name="流程图: 决策 30"/>
            <p:cNvSpPr/>
            <p:nvPr/>
          </p:nvSpPr>
          <p:spPr>
            <a:xfrm>
              <a:off x="467544" y="1340768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67544" y="1340768"/>
              <a:ext cx="2088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Specializations</a:t>
              </a:r>
              <a:endParaRPr lang="zh-CN" altLang="en-US" sz="2400" dirty="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39552" y="134076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Points</a:t>
            </a:r>
            <a:endParaRPr lang="zh-CN" alt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流程图: 可选过程 35"/>
          <p:cNvSpPr/>
          <p:nvPr/>
        </p:nvSpPr>
        <p:spPr>
          <a:xfrm>
            <a:off x="539552" y="1772816"/>
            <a:ext cx="1944216" cy="360040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words</a:t>
            </a:r>
            <a:endParaRPr lang="zh-CN" alt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5576" y="2348880"/>
            <a:ext cx="7632848" cy="3662541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surgery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Surgery is a branch of medicine concerned with diseases, conditions, and injuries that are repaired using manual and instrumental techniques. 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外科手术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 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He will require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surgery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his left hand.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他的左手需要做手术。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 patient has just recovered from oral maxillofacial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surgery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患者刚刚从口腔颌面外科手术中康复过来。</a:t>
            </a:r>
            <a:endParaRPr lang="en-US" altLang="zh-CN" sz="16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zh-CN" sz="16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428868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图片 16" descr="58536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60432" y="6237312"/>
            <a:ext cx="321568" cy="321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67544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Dentistry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179512" y="620688"/>
            <a:ext cx="2088232" cy="461665"/>
            <a:chOff x="467544" y="1340768"/>
            <a:chExt cx="2088232" cy="461665"/>
          </a:xfrm>
        </p:grpSpPr>
        <p:sp>
          <p:nvSpPr>
            <p:cNvPr id="31" name="流程图: 决策 30"/>
            <p:cNvSpPr/>
            <p:nvPr/>
          </p:nvSpPr>
          <p:spPr>
            <a:xfrm>
              <a:off x="467544" y="1340768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39552" y="1340768"/>
              <a:ext cx="20162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Specializations</a:t>
              </a:r>
              <a:endParaRPr lang="zh-CN" altLang="en-US" sz="2400" dirty="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39552" y="134076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Points</a:t>
            </a:r>
            <a:endParaRPr lang="zh-CN" alt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流程图: 可选过程 35"/>
          <p:cNvSpPr/>
          <p:nvPr/>
        </p:nvSpPr>
        <p:spPr>
          <a:xfrm>
            <a:off x="539552" y="1772816"/>
            <a:ext cx="1944216" cy="360040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words</a:t>
            </a:r>
            <a:endParaRPr lang="zh-CN" alt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5576" y="2348880"/>
            <a:ext cx="7416824" cy="3831818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referral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 referral is a recommendation or the act of sending or directing someone to a medical specialist of treatment, aid, or information.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（向专科医生的）转诊介绍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 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 patient is willing to accept the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referral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患者乐意接受转诊介绍。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Only 40 percent of patients were seen within two weeks of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referral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被介绍的转诊患者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仅有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40%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的人在两个星期内得到诊治。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308" y="2426018"/>
            <a:ext cx="36004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图片 16" descr="58536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60432" y="6237312"/>
            <a:ext cx="321568" cy="321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79512" y="620687"/>
            <a:ext cx="2088232" cy="461666"/>
            <a:chOff x="467544" y="1340769"/>
            <a:chExt cx="2088232" cy="461667"/>
          </a:xfrm>
        </p:grpSpPr>
        <p:sp>
          <p:nvSpPr>
            <p:cNvPr id="8" name="流程图: 决策 7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7584" y="1340770"/>
              <a:ext cx="1656184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Reading 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23528" y="1444714"/>
            <a:ext cx="360040" cy="400110"/>
            <a:chOff x="1043608" y="1732746"/>
            <a:chExt cx="360040" cy="400110"/>
          </a:xfrm>
        </p:grpSpPr>
        <p:sp>
          <p:nvSpPr>
            <p:cNvPr id="12" name="椭圆 11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2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55576" y="1484784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the webpage. Then, choose the correct answers.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59632" y="1988840"/>
            <a:ext cx="64807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What is the purpose of the webpage?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to discuss the process of making referrals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B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to inform patients about the dentists’ services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to offer biographical details about each dentist</a:t>
            </a:r>
          </a:p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D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provide information about dental specialties</a:t>
            </a:r>
          </a:p>
          <a:p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Which service is NOT available at Great Smiles?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oral pathology       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endodontics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B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oral surgery           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orthodontics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L 形 20"/>
          <p:cNvSpPr/>
          <p:nvPr/>
        </p:nvSpPr>
        <p:spPr>
          <a:xfrm rot="19440740">
            <a:off x="1511192" y="3008271"/>
            <a:ext cx="360977" cy="238195"/>
          </a:xfrm>
          <a:prstGeom prst="corner">
            <a:avLst>
              <a:gd name="adj1" fmla="val 50000"/>
              <a:gd name="adj2" fmla="val 5333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L 形 21"/>
          <p:cNvSpPr/>
          <p:nvPr/>
        </p:nvSpPr>
        <p:spPr>
          <a:xfrm rot="19440740">
            <a:off x="1439184" y="4664455"/>
            <a:ext cx="360977" cy="238195"/>
          </a:xfrm>
          <a:prstGeom prst="corner">
            <a:avLst>
              <a:gd name="adj1" fmla="val 50000"/>
              <a:gd name="adj2" fmla="val 5333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79512" y="620687"/>
            <a:ext cx="2088232" cy="461666"/>
            <a:chOff x="467544" y="1340769"/>
            <a:chExt cx="2088232" cy="461667"/>
          </a:xfrm>
        </p:grpSpPr>
        <p:sp>
          <p:nvSpPr>
            <p:cNvPr id="8" name="流程图: 决策 7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7584" y="1340770"/>
              <a:ext cx="1656184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Reading 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10"/>
          <p:cNvGrpSpPr/>
          <p:nvPr/>
        </p:nvGrpSpPr>
        <p:grpSpPr>
          <a:xfrm>
            <a:off x="323528" y="1444714"/>
            <a:ext cx="360040" cy="400110"/>
            <a:chOff x="1043608" y="1732746"/>
            <a:chExt cx="360040" cy="400110"/>
          </a:xfrm>
        </p:grpSpPr>
        <p:sp>
          <p:nvSpPr>
            <p:cNvPr id="12" name="椭圆 11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2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55576" y="1484784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the occupational guide excerpt. Then, choose the correct answers.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59632" y="2204864"/>
            <a:ext cx="60486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does Great Smiles offer referrals?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they specialize in pediatric dentistry.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B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some services are unavailable.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they do not perform root canals.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D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they do not have up-to-date equipment.</a:t>
            </a:r>
          </a:p>
        </p:txBody>
      </p:sp>
      <p:pic>
        <p:nvPicPr>
          <p:cNvPr id="17" name="图片 16" descr="58536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08084" y="6165304"/>
            <a:ext cx="321568" cy="32156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L 形 17"/>
          <p:cNvSpPr/>
          <p:nvPr/>
        </p:nvSpPr>
        <p:spPr>
          <a:xfrm rot="19440740">
            <a:off x="1511192" y="3224295"/>
            <a:ext cx="360977" cy="238195"/>
          </a:xfrm>
          <a:prstGeom prst="corner">
            <a:avLst>
              <a:gd name="adj1" fmla="val 50000"/>
              <a:gd name="adj2" fmla="val 5333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" name="图片 19" descr="58536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460432" y="6165304"/>
            <a:ext cx="318120" cy="321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7"/>
          <p:cNvGrpSpPr/>
          <p:nvPr/>
        </p:nvGrpSpPr>
        <p:grpSpPr>
          <a:xfrm>
            <a:off x="179512" y="620686"/>
            <a:ext cx="2520280" cy="576065"/>
            <a:chOff x="467544" y="1340769"/>
            <a:chExt cx="2088232" cy="461667"/>
          </a:xfrm>
        </p:grpSpPr>
        <p:sp>
          <p:nvSpPr>
            <p:cNvPr id="9" name="流程图: 决策 8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27584" y="1340770"/>
              <a:ext cx="1656184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Vocabulary 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组合 10"/>
          <p:cNvGrpSpPr/>
          <p:nvPr/>
        </p:nvGrpSpPr>
        <p:grpSpPr>
          <a:xfrm>
            <a:off x="323528" y="1340768"/>
            <a:ext cx="360040" cy="400110"/>
            <a:chOff x="1043608" y="1732746"/>
            <a:chExt cx="360040" cy="400110"/>
          </a:xfrm>
        </p:grpSpPr>
        <p:sp>
          <p:nvSpPr>
            <p:cNvPr id="12" name="椭圆 11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3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55576" y="1340768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Match the words or phrases (1-8) with the definitions (A-H).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57224" y="1857364"/>
            <a:ext cx="7344816" cy="1338828"/>
          </a:xfrm>
          <a:prstGeom prst="rect">
            <a:avLst/>
          </a:prstGeom>
          <a:solidFill>
            <a:srgbClr val="FFC000">
              <a:alpha val="15000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1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____ surgery               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____ radiology             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____ pathology         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4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____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endodontics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____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periodontics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____ orthodontics 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7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____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prosthodontics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____ pediatric dentistry</a:t>
            </a:r>
          </a:p>
        </p:txBody>
      </p:sp>
      <p:sp>
        <p:nvSpPr>
          <p:cNvPr id="27" name="矩形 26"/>
          <p:cNvSpPr/>
          <p:nvPr/>
        </p:nvSpPr>
        <p:spPr>
          <a:xfrm>
            <a:off x="899592" y="3212976"/>
            <a:ext cx="7344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branch of dentistry dealing with the health of gum tissue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 branch of dentistry dealing with the irregularities and correction of teeth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 branch of dentistry dealing with the care of infants, toddlers, and children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 branch of dentistry dealing with dental pulp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 branch of dentistry dealing with missing teeth or tissue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 branch of dentistry that uses manual and instrumental techniques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 branch of dentistry that interprets data and images for diagnoses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 branch of dentistry concerned with recognizing and controlling diseases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28728" y="194134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28728" y="234528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28728" y="272089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86182" y="192880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86182" y="234528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286512" y="2357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86182" y="272089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01332" y="1928802"/>
            <a:ext cx="488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/>
      <p:bldP spid="36" grpId="0"/>
      <p:bldP spid="38" grpId="0"/>
      <p:bldP spid="39" grpId="0"/>
      <p:bldP spid="40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79512" y="620686"/>
            <a:ext cx="2520280" cy="576065"/>
            <a:chOff x="467544" y="1340769"/>
            <a:chExt cx="2088232" cy="461667"/>
          </a:xfrm>
        </p:grpSpPr>
        <p:sp>
          <p:nvSpPr>
            <p:cNvPr id="8" name="流程图: 决策 7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7584" y="1340770"/>
              <a:ext cx="1656184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Vocabulary 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23528" y="1444714"/>
            <a:ext cx="360040" cy="400110"/>
            <a:chOff x="1043608" y="1732746"/>
            <a:chExt cx="360040" cy="400110"/>
          </a:xfrm>
        </p:grpSpPr>
        <p:sp>
          <p:nvSpPr>
            <p:cNvPr id="11" name="椭圆 10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4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55576" y="1484784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a word that is similar in meaning to the underlined part in each sentence.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15616" y="2413338"/>
            <a:ext cx="727280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Frank needed surgery for an </a:t>
            </a:r>
            <a:r>
              <a:rPr lang="en-US" altLang="zh-C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 jaw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injury.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_ _ _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 _ o _ _ _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 _ 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All doctors need residency training in a </a:t>
            </a:r>
            <a:r>
              <a:rPr lang="en-US" altLang="zh-C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particular medical field or practice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_ _ e _ _ a _ _ y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Ellen asked her primary care physical for a(n) </a:t>
            </a:r>
            <a:r>
              <a:rPr lang="en-US" altLang="zh-C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 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_ e _ e _ _ a _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36200" y="2857496"/>
            <a:ext cx="26642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70462" y="3714752"/>
            <a:ext cx="19442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72172" y="4559866"/>
            <a:ext cx="17281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endParaRPr lang="zh-CN" altLang="en-U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图片 20" descr="58536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08084" y="6165304"/>
            <a:ext cx="321568" cy="321568"/>
          </a:xfrm>
          <a:prstGeom prst="rect">
            <a:avLst/>
          </a:prstGeom>
        </p:spPr>
      </p:pic>
      <p:pic>
        <p:nvPicPr>
          <p:cNvPr id="24" name="图片 23" descr="58536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460432" y="6165304"/>
            <a:ext cx="318120" cy="321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79512" y="620687"/>
            <a:ext cx="2520280" cy="539107"/>
            <a:chOff x="467544" y="1340769"/>
            <a:chExt cx="2088232" cy="432048"/>
          </a:xfrm>
        </p:grpSpPr>
        <p:sp>
          <p:nvSpPr>
            <p:cNvPr id="8" name="流程图: 决策 7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7584" y="1340770"/>
              <a:ext cx="1656184" cy="369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Listening 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23528" y="1628800"/>
            <a:ext cx="360040" cy="400110"/>
            <a:chOff x="1043608" y="1732746"/>
            <a:chExt cx="360040" cy="400110"/>
          </a:xfrm>
        </p:grpSpPr>
        <p:sp>
          <p:nvSpPr>
            <p:cNvPr id="11" name="椭圆 10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5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55576" y="1484784"/>
            <a:ext cx="7848872" cy="96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Listen and read the webpage again. Which patients require services in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prosthodontics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55576" y="2852936"/>
            <a:ext cx="511256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Suggested answer: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maxillofacial  injuries and people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missing teeth require services in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prosthodontics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图片 16" descr="20160320092758_3ba4d289fb924544f7f04e2d7bac9581_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2492896"/>
            <a:ext cx="2428401" cy="3168352"/>
          </a:xfrm>
          <a:prstGeom prst="rect">
            <a:avLst/>
          </a:prstGeom>
        </p:spPr>
      </p:pic>
      <p:pic>
        <p:nvPicPr>
          <p:cNvPr id="20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8759" y="2086998"/>
            <a:ext cx="385192" cy="350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79512" y="620687"/>
            <a:ext cx="2520280" cy="539107"/>
            <a:chOff x="467544" y="1340769"/>
            <a:chExt cx="2088232" cy="432048"/>
          </a:xfrm>
        </p:grpSpPr>
        <p:sp>
          <p:nvSpPr>
            <p:cNvPr id="8" name="流程图: 决策 7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7584" y="1340770"/>
              <a:ext cx="1656184" cy="369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Listening 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23528" y="1660738"/>
            <a:ext cx="360040" cy="400110"/>
            <a:chOff x="1043608" y="1732746"/>
            <a:chExt cx="360040" cy="400110"/>
          </a:xfrm>
        </p:grpSpPr>
        <p:sp>
          <p:nvSpPr>
            <p:cNvPr id="11" name="椭圆 10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6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55576" y="1556792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Listen to a conversation between a patient and a dentist. Mark the following statements as true (T) or false (F).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576" y="2852936"/>
            <a:ext cx="770485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____ The man does not specialize in pediatric dentistry. 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____ The woman’s daughter needs braces.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____ The woman needs a referral to a specialist in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prosthodontics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8118" y="328498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67548" y="371703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67548" y="292494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1928802"/>
            <a:ext cx="394312" cy="39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5898" y="1504870"/>
            <a:ext cx="4572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uiExpan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79512" y="620687"/>
            <a:ext cx="2520280" cy="539107"/>
            <a:chOff x="467544" y="1340769"/>
            <a:chExt cx="2088232" cy="432048"/>
          </a:xfrm>
        </p:grpSpPr>
        <p:sp>
          <p:nvSpPr>
            <p:cNvPr id="8" name="流程图: 决策 7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7584" y="1340770"/>
              <a:ext cx="1656184" cy="369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Listening 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23528" y="1444714"/>
            <a:ext cx="360040" cy="400110"/>
            <a:chOff x="1043608" y="1732746"/>
            <a:chExt cx="360040" cy="400110"/>
          </a:xfrm>
        </p:grpSpPr>
        <p:sp>
          <p:nvSpPr>
            <p:cNvPr id="11" name="椭圆 10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6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20" name="圆角矩形 19"/>
          <p:cNvSpPr/>
          <p:nvPr/>
        </p:nvSpPr>
        <p:spPr>
          <a:xfrm>
            <a:off x="899592" y="1484784"/>
            <a:ext cx="1512168" cy="36004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1043608" y="1556792"/>
            <a:ext cx="1440160" cy="3600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1043608" y="1556792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Audioscript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1500024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51520" y="2060848"/>
            <a:ext cx="871296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i="1" dirty="0"/>
              <a:t>Patient (F):   </a:t>
            </a:r>
            <a:r>
              <a:rPr lang="en-US" altLang="zh-CN" i="1" dirty="0"/>
              <a:t>I have a question about your specialties.</a:t>
            </a:r>
          </a:p>
          <a:p>
            <a:pPr>
              <a:lnSpc>
                <a:spcPct val="150000"/>
              </a:lnSpc>
            </a:pPr>
            <a:r>
              <a:rPr lang="en-US" altLang="zh-CN" b="1" i="1" dirty="0"/>
              <a:t>Dentist (M): </a:t>
            </a:r>
            <a:r>
              <a:rPr lang="en-US" altLang="zh-CN" i="1" dirty="0"/>
              <a:t>Okay.</a:t>
            </a:r>
          </a:p>
          <a:p>
            <a:pPr>
              <a:lnSpc>
                <a:spcPct val="150000"/>
              </a:lnSpc>
            </a:pPr>
            <a:r>
              <a:rPr lang="en-US" altLang="zh-CN" b="1" i="1" dirty="0"/>
              <a:t>Patient:         </a:t>
            </a:r>
            <a:r>
              <a:rPr lang="en-US" altLang="zh-CN" i="1" dirty="0"/>
              <a:t>I have children, ages six and twelve. Do you offer services in pediatric dentistry?</a:t>
            </a:r>
          </a:p>
          <a:p>
            <a:pPr>
              <a:lnSpc>
                <a:spcPct val="150000"/>
              </a:lnSpc>
            </a:pPr>
            <a:r>
              <a:rPr lang="en-US" altLang="zh-CN" b="1" i="1" dirty="0"/>
              <a:t>Dentist:         </a:t>
            </a:r>
            <a:r>
              <a:rPr lang="en-US" altLang="zh-CN" i="1" dirty="0"/>
              <a:t>Yes.  But,  I  don’t  work  with  children.  I specialize in </a:t>
            </a:r>
            <a:r>
              <a:rPr lang="en-US" altLang="zh-CN" i="1" dirty="0" err="1"/>
              <a:t>endodonti</a:t>
            </a:r>
            <a:r>
              <a:rPr lang="en-US" altLang="zh-CN" dirty="0" err="1"/>
              <a:t>cs</a:t>
            </a:r>
            <a:r>
              <a:rPr lang="en-US" altLang="zh-CN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b="1" i="1" dirty="0"/>
              <a:t>Patient:         </a:t>
            </a:r>
            <a:r>
              <a:rPr lang="en-US" altLang="zh-CN" i="1" dirty="0"/>
              <a:t>Okay. Well, I think my twelve-year-old son needs braces.</a:t>
            </a:r>
          </a:p>
          <a:p>
            <a:pPr>
              <a:lnSpc>
                <a:spcPct val="150000"/>
              </a:lnSpc>
            </a:pPr>
            <a:r>
              <a:rPr lang="en-US" altLang="zh-CN" b="1" i="1" dirty="0"/>
              <a:t>Dentist:          </a:t>
            </a:r>
            <a:r>
              <a:rPr lang="en-US" altLang="zh-CN" i="1" dirty="0"/>
              <a:t>I’m  afraid  no  one  here  works  in orthodontics. </a:t>
            </a:r>
          </a:p>
          <a:p>
            <a:pPr>
              <a:lnSpc>
                <a:spcPct val="150000"/>
              </a:lnSpc>
            </a:pPr>
            <a:r>
              <a:rPr lang="en-US" altLang="zh-CN" b="1" i="1" dirty="0"/>
              <a:t>Patient:          </a:t>
            </a:r>
            <a:r>
              <a:rPr lang="en-US" altLang="zh-CN" i="1" dirty="0"/>
              <a:t>In  your  ad,  I  saw  that  you  took  care  of dental irregularities.</a:t>
            </a:r>
          </a:p>
          <a:p>
            <a:pPr>
              <a:lnSpc>
                <a:spcPct val="150000"/>
              </a:lnSpc>
            </a:pPr>
            <a:r>
              <a:rPr lang="en-US" altLang="zh-CN" b="1" i="1" dirty="0"/>
              <a:t>Dentist:          </a:t>
            </a:r>
            <a:r>
              <a:rPr lang="en-US" altLang="zh-CN" i="1" dirty="0"/>
              <a:t>Yes, but in </a:t>
            </a:r>
            <a:r>
              <a:rPr lang="en-US" altLang="zh-CN" i="1" dirty="0" err="1"/>
              <a:t>prosthodontics</a:t>
            </a:r>
            <a:r>
              <a:rPr lang="en-US" altLang="zh-CN" i="1" dirty="0"/>
              <a:t> – dentures and implants. No worries, t</a:t>
            </a:r>
            <a:r>
              <a:rPr lang="en-US" altLang="zh-CN" dirty="0"/>
              <a:t>hough. I can  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                        </a:t>
            </a:r>
            <a:r>
              <a:rPr lang="en-US" altLang="zh-CN" i="1" dirty="0"/>
              <a:t>make a referral.</a:t>
            </a:r>
          </a:p>
          <a:p>
            <a:pPr>
              <a:lnSpc>
                <a:spcPct val="150000"/>
              </a:lnSpc>
            </a:pPr>
            <a:r>
              <a:rPr lang="en-US" altLang="zh-CN" b="1" i="1" dirty="0"/>
              <a:t>Patient:          </a:t>
            </a:r>
            <a:r>
              <a:rPr lang="en-US" altLang="zh-CN" i="1" dirty="0"/>
              <a:t>I’d appreciate that. Thanks.</a:t>
            </a:r>
            <a:endParaRPr lang="zh-CN" altLang="en-US" i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79512" y="620687"/>
            <a:ext cx="2520280" cy="539107"/>
            <a:chOff x="467544" y="1340769"/>
            <a:chExt cx="2088232" cy="432048"/>
          </a:xfrm>
        </p:grpSpPr>
        <p:sp>
          <p:nvSpPr>
            <p:cNvPr id="8" name="流程图: 决策 7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7584" y="1340770"/>
              <a:ext cx="1656184" cy="369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Listening 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23528" y="1516722"/>
            <a:ext cx="360040" cy="400110"/>
            <a:chOff x="1043608" y="1732746"/>
            <a:chExt cx="360040" cy="400110"/>
          </a:xfrm>
        </p:grpSpPr>
        <p:sp>
          <p:nvSpPr>
            <p:cNvPr id="11" name="椭圆 10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7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55576" y="1556792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Listen again and fill in the blanks.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69157"/>
            <a:ext cx="4572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556792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矩形 28"/>
          <p:cNvSpPr/>
          <p:nvPr/>
        </p:nvSpPr>
        <p:spPr>
          <a:xfrm>
            <a:off x="857224" y="2143116"/>
            <a:ext cx="7487122" cy="4201150"/>
          </a:xfrm>
          <a:prstGeom prst="rect">
            <a:avLst/>
          </a:prstGeom>
          <a:solidFill>
            <a:srgbClr val="FFC000">
              <a:alpha val="10000"/>
            </a:srgbClr>
          </a:solidFill>
          <a:ln>
            <a:solidFill>
              <a:srgbClr val="FFC000">
                <a:alpha val="33000"/>
              </a:srgb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Patient: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have a question about your  1 ________________ .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Dentist: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Okay.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Patient: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have children, ages six and twelve. Do  you offer services in  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2 ____________ ___________ ?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Dentist: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Yes. But, I don’t work with children. I specialize in 3 ________________ .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Patient: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Okay. Well, I think my twelve-year-old son, needs 4 _______________ .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Dentist: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I’m afraid no one here works in 5 _______________ . 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Patient: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your ad, I saw that you took care of dental irregularities.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Dentist: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Yes, but in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prosthodontics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dentures and implants. No worries, though. I can  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make a 6 ____________ .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Patient: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I’d appreciate that. Thanks. 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组合 46"/>
          <p:cNvGrpSpPr/>
          <p:nvPr/>
        </p:nvGrpSpPr>
        <p:grpSpPr>
          <a:xfrm>
            <a:off x="7858072" y="2132856"/>
            <a:ext cx="500142" cy="504056"/>
            <a:chOff x="6951395" y="2204863"/>
            <a:chExt cx="500142" cy="504056"/>
          </a:xfrm>
        </p:grpSpPr>
        <p:sp>
          <p:nvSpPr>
            <p:cNvPr id="30" name="流程图: 联系 29"/>
            <p:cNvSpPr/>
            <p:nvPr/>
          </p:nvSpPr>
          <p:spPr>
            <a:xfrm>
              <a:off x="6951395" y="2420887"/>
              <a:ext cx="356909" cy="288032"/>
            </a:xfrm>
            <a:prstGeom prst="flowChartConnector">
              <a:avLst/>
            </a:prstGeom>
            <a:solidFill>
              <a:schemeClr val="bg1"/>
            </a:solidFill>
            <a:ln w="15875">
              <a:solidFill>
                <a:srgbClr val="F0720A">
                  <a:alpha val="51000"/>
                </a:srgbClr>
              </a:solidFill>
            </a:ln>
            <a:effectLst>
              <a:innerShdw blurRad="101600" dist="25400" dir="13200000">
                <a:prstClr val="black">
                  <a:alpha val="6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直角三角形 30"/>
            <p:cNvSpPr/>
            <p:nvPr/>
          </p:nvSpPr>
          <p:spPr>
            <a:xfrm rot="16200000" flipH="1">
              <a:off x="7086213" y="2210931"/>
              <a:ext cx="368261" cy="356127"/>
            </a:xfrm>
            <a:prstGeom prst="rtTriangle">
              <a:avLst/>
            </a:prstGeom>
            <a:solidFill>
              <a:schemeClr val="bg1"/>
            </a:solidFill>
            <a:ln w="15875">
              <a:solidFill>
                <a:srgbClr val="F0720A">
                  <a:alpha val="39000"/>
                </a:srgbClr>
              </a:solidFill>
            </a:ln>
            <a:effectLst>
              <a:innerShdw blurRad="50800" dist="63500" dir="12060000">
                <a:prstClr val="black">
                  <a:alpha val="29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流程图: 手动输入 31"/>
            <p:cNvSpPr/>
            <p:nvPr/>
          </p:nvSpPr>
          <p:spPr>
            <a:xfrm flipV="1">
              <a:off x="7380312" y="2204863"/>
              <a:ext cx="71225" cy="360040"/>
            </a:xfrm>
            <a:prstGeom prst="flowChartManualInput">
              <a:avLst/>
            </a:prstGeom>
            <a:solidFill>
              <a:srgbClr val="A2B917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4429124" y="2143116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specialties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51212" y="3273982"/>
            <a:ext cx="2549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       dentistry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199684" y="3631172"/>
            <a:ext cx="1440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endodontics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27676" y="3988362"/>
            <a:ext cx="883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braces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471492" y="4365104"/>
            <a:ext cx="1957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orthodontics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455268" y="5445224"/>
            <a:ext cx="1002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referral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图片 33" descr="58536.gif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08084" y="6322142"/>
            <a:ext cx="321568" cy="321568"/>
          </a:xfrm>
          <a:prstGeom prst="rect">
            <a:avLst/>
          </a:prstGeom>
        </p:spPr>
      </p:pic>
      <p:pic>
        <p:nvPicPr>
          <p:cNvPr id="35" name="图片 34" descr="58536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8460432" y="6322142"/>
            <a:ext cx="318120" cy="321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1" grpId="0"/>
      <p:bldP spid="42" grpId="0"/>
      <p:bldP spid="43" grpId="0"/>
      <p:bldP spid="45" grpId="0"/>
      <p:bldP spid="4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79512" y="620687"/>
            <a:ext cx="2520280" cy="539107"/>
            <a:chOff x="467544" y="1340769"/>
            <a:chExt cx="2088232" cy="432048"/>
          </a:xfrm>
        </p:grpSpPr>
        <p:sp>
          <p:nvSpPr>
            <p:cNvPr id="8" name="流程图: 决策 7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7584" y="1340770"/>
              <a:ext cx="1656184" cy="369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Speaking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67544" y="1444714"/>
            <a:ext cx="360040" cy="400110"/>
            <a:chOff x="1043608" y="1732746"/>
            <a:chExt cx="360040" cy="400110"/>
          </a:xfrm>
        </p:grpSpPr>
        <p:sp>
          <p:nvSpPr>
            <p:cNvPr id="11" name="椭圆 10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8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043608" y="1340768"/>
            <a:ext cx="6480720" cy="72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 partner, act out the roles below based on Task 7. Then, switch roles.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03648" y="2780928"/>
            <a:ext cx="5616624" cy="1944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15616" y="2132856"/>
            <a:ext cx="5904656" cy="1656184"/>
          </a:xfrm>
          <a:prstGeom prst="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标注 15"/>
          <p:cNvSpPr/>
          <p:nvPr/>
        </p:nvSpPr>
        <p:spPr>
          <a:xfrm>
            <a:off x="1115616" y="2132856"/>
            <a:ext cx="5904656" cy="432048"/>
          </a:xfrm>
          <a:prstGeom prst="wedgeRectCallout">
            <a:avLst>
              <a:gd name="adj1" fmla="val 26359"/>
              <a:gd name="adj2" fmla="val 119118"/>
            </a:avLst>
          </a:prstGeom>
          <a:solidFill>
            <a:srgbClr val="0070C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187624" y="2204864"/>
            <a:ext cx="4054402" cy="256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LANGUAGE SUCH AS: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59632" y="2492896"/>
            <a:ext cx="475252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have a question about ... 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you offer services in ... ?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your ad, I saw that ... </a:t>
            </a:r>
          </a:p>
        </p:txBody>
      </p:sp>
      <p:sp>
        <p:nvSpPr>
          <p:cNvPr id="21" name="矩形 20"/>
          <p:cNvSpPr/>
          <p:nvPr/>
        </p:nvSpPr>
        <p:spPr>
          <a:xfrm>
            <a:off x="611560" y="4005064"/>
            <a:ext cx="3528392" cy="223224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427984" y="4005064"/>
            <a:ext cx="3816424" cy="223224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683568" y="4005064"/>
            <a:ext cx="345638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A: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are a patient. Talk to Student B about: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dental specialties and services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dental care for children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information from an ad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99992" y="4005064"/>
            <a:ext cx="3888432" cy="1289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B: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are a dentist. Talk to Student A about specializations and referrals.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手动输入 2"/>
          <p:cNvSpPr/>
          <p:nvPr/>
        </p:nvSpPr>
        <p:spPr>
          <a:xfrm rot="10800000">
            <a:off x="179512" y="188640"/>
            <a:ext cx="3691166" cy="1152128"/>
          </a:xfrm>
          <a:prstGeom prst="flowChartManualInpu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179512" y="1110342"/>
            <a:ext cx="3691166" cy="230426"/>
          </a:xfrm>
          <a:prstGeom prst="line">
            <a:avLst/>
          </a:prstGeom>
          <a:ln w="25400" cap="sq">
            <a:solidFill>
              <a:srgbClr val="F5750B">
                <a:alpha val="70000"/>
              </a:srgbClr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流程图: 手动输入 4"/>
          <p:cNvSpPr/>
          <p:nvPr/>
        </p:nvSpPr>
        <p:spPr>
          <a:xfrm rot="10800000" flipH="1">
            <a:off x="3870678" y="188640"/>
            <a:ext cx="5093810" cy="1152128"/>
          </a:xfrm>
          <a:prstGeom prst="flowChartManualInpu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3870678" y="1110342"/>
            <a:ext cx="5093810" cy="230426"/>
          </a:xfrm>
          <a:prstGeom prst="line">
            <a:avLst/>
          </a:prstGeom>
          <a:ln w="25400" cap="sq">
            <a:solidFill>
              <a:srgbClr val="F5750B">
                <a:alpha val="70000"/>
              </a:srgbClr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611560" y="1988840"/>
            <a:ext cx="784887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i="1" dirty="0">
                <a:cs typeface="Times New Roman" panose="02020603050405020304" pitchFamily="18" charset="0"/>
              </a:rPr>
              <a:t>A: I have a question about </a:t>
            </a:r>
            <a:r>
              <a:rPr lang="en-US" altLang="zh-CN" i="1" dirty="0">
                <a:cs typeface="Times New Roman" panose="02020603050405020304" pitchFamily="18" charset="0"/>
              </a:rPr>
              <a:t>your dental specialties. I have two children, ages three  </a:t>
            </a:r>
          </a:p>
          <a:p>
            <a:pPr>
              <a:lnSpc>
                <a:spcPct val="150000"/>
              </a:lnSpc>
            </a:pPr>
            <a:r>
              <a:rPr lang="en-US" altLang="zh-CN" i="1" dirty="0">
                <a:cs typeface="Times New Roman" panose="02020603050405020304" pitchFamily="18" charset="0"/>
              </a:rPr>
              <a:t>    and eleven. </a:t>
            </a:r>
            <a:r>
              <a:rPr lang="en-US" altLang="zh-CN" b="1" i="1" dirty="0">
                <a:cs typeface="Times New Roman" panose="02020603050405020304" pitchFamily="18" charset="0"/>
              </a:rPr>
              <a:t>Do you offer services i</a:t>
            </a:r>
            <a:r>
              <a:rPr lang="en-US" altLang="zh-CN" i="1" dirty="0">
                <a:cs typeface="Times New Roman" panose="02020603050405020304" pitchFamily="18" charset="0"/>
              </a:rPr>
              <a:t>n pediatric dentistry?</a:t>
            </a:r>
          </a:p>
          <a:p>
            <a:pPr>
              <a:lnSpc>
                <a:spcPct val="150000"/>
              </a:lnSpc>
            </a:pPr>
            <a:r>
              <a:rPr lang="en-US" altLang="zh-CN" b="1" i="1" dirty="0">
                <a:cs typeface="Times New Roman" panose="02020603050405020304" pitchFamily="18" charset="0"/>
              </a:rPr>
              <a:t>B: </a:t>
            </a:r>
            <a:r>
              <a:rPr lang="en-US" altLang="zh-CN" i="1" dirty="0">
                <a:cs typeface="Times New Roman" panose="02020603050405020304" pitchFamily="18" charset="0"/>
              </a:rPr>
              <a:t>Yes, but I specialize in </a:t>
            </a:r>
            <a:r>
              <a:rPr lang="en-US" altLang="zh-CN" i="1" dirty="0" err="1">
                <a:cs typeface="Times New Roman" panose="02020603050405020304" pitchFamily="18" charset="0"/>
              </a:rPr>
              <a:t>endodontics</a:t>
            </a:r>
            <a:r>
              <a:rPr lang="en-US" altLang="zh-CN" i="1" dirty="0"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b="1" i="1" dirty="0">
                <a:cs typeface="Times New Roman" panose="02020603050405020304" pitchFamily="18" charset="0"/>
              </a:rPr>
              <a:t>A: </a:t>
            </a:r>
            <a:r>
              <a:rPr lang="en-US" altLang="zh-CN" i="1" dirty="0">
                <a:cs typeface="Times New Roman" panose="02020603050405020304" pitchFamily="18" charset="0"/>
              </a:rPr>
              <a:t>Oh. Well, I think my eleven-year-old daughter, needs braces.</a:t>
            </a:r>
          </a:p>
          <a:p>
            <a:pPr>
              <a:lnSpc>
                <a:spcPct val="150000"/>
              </a:lnSpc>
            </a:pPr>
            <a:r>
              <a:rPr lang="en-US" altLang="zh-CN" b="1" i="1" dirty="0">
                <a:cs typeface="Times New Roman" panose="02020603050405020304" pitchFamily="18" charset="0"/>
              </a:rPr>
              <a:t>B: </a:t>
            </a:r>
            <a:r>
              <a:rPr lang="en-US" altLang="zh-CN" i="1" dirty="0">
                <a:cs typeface="Times New Roman" panose="02020603050405020304" pitchFamily="18" charset="0"/>
              </a:rPr>
              <a:t>Actually, no one here works in orthodontics.</a:t>
            </a:r>
          </a:p>
          <a:p>
            <a:pPr>
              <a:lnSpc>
                <a:spcPct val="150000"/>
              </a:lnSpc>
            </a:pPr>
            <a:r>
              <a:rPr lang="en-US" altLang="zh-CN" b="1" i="1" dirty="0">
                <a:cs typeface="Times New Roman" panose="02020603050405020304" pitchFamily="18" charset="0"/>
              </a:rPr>
              <a:t>A: </a:t>
            </a:r>
            <a:r>
              <a:rPr lang="en-US" altLang="zh-CN" i="1" dirty="0">
                <a:cs typeface="Times New Roman" panose="02020603050405020304" pitchFamily="18" charset="0"/>
              </a:rPr>
              <a:t>Really? </a:t>
            </a:r>
            <a:r>
              <a:rPr lang="en-US" altLang="zh-CN" b="1" i="1" dirty="0">
                <a:cs typeface="Times New Roman" panose="02020603050405020304" pitchFamily="18" charset="0"/>
              </a:rPr>
              <a:t>In your ad, I saw that </a:t>
            </a:r>
            <a:r>
              <a:rPr lang="en-US" altLang="zh-CN" i="1" dirty="0">
                <a:cs typeface="Times New Roman" panose="02020603050405020304" pitchFamily="18" charset="0"/>
              </a:rPr>
              <a:t>you took care of dental irregularities.</a:t>
            </a:r>
          </a:p>
          <a:p>
            <a:pPr>
              <a:lnSpc>
                <a:spcPct val="150000"/>
              </a:lnSpc>
            </a:pPr>
            <a:r>
              <a:rPr lang="en-US" altLang="zh-CN" b="1" i="1" dirty="0">
                <a:cs typeface="Times New Roman" panose="02020603050405020304" pitchFamily="18" charset="0"/>
              </a:rPr>
              <a:t>B: </a:t>
            </a:r>
            <a:r>
              <a:rPr lang="en-US" altLang="zh-CN" i="1" dirty="0">
                <a:cs typeface="Times New Roman" panose="02020603050405020304" pitchFamily="18" charset="0"/>
              </a:rPr>
              <a:t>Yes, but in </a:t>
            </a:r>
            <a:r>
              <a:rPr lang="en-US" altLang="zh-CN" i="1" dirty="0" err="1">
                <a:cs typeface="Times New Roman" panose="02020603050405020304" pitchFamily="18" charset="0"/>
              </a:rPr>
              <a:t>prosthodontics</a:t>
            </a:r>
            <a:r>
              <a:rPr lang="en-US" altLang="zh-CN" i="1" dirty="0">
                <a:cs typeface="Times New Roman" panose="02020603050405020304" pitchFamily="18" charset="0"/>
              </a:rPr>
              <a:t> – dentures and implants. Don’t worry, though. I can  </a:t>
            </a:r>
          </a:p>
          <a:p>
            <a:pPr>
              <a:lnSpc>
                <a:spcPct val="150000"/>
              </a:lnSpc>
            </a:pPr>
            <a:r>
              <a:rPr lang="en-US" altLang="zh-CN" i="1" dirty="0">
                <a:cs typeface="Times New Roman" panose="02020603050405020304" pitchFamily="18" charset="0"/>
              </a:rPr>
              <a:t>    make a referral.</a:t>
            </a:r>
          </a:p>
          <a:p>
            <a:pPr>
              <a:lnSpc>
                <a:spcPct val="150000"/>
              </a:lnSpc>
            </a:pPr>
            <a:r>
              <a:rPr lang="en-US" altLang="zh-CN" b="1" i="1" dirty="0">
                <a:cs typeface="Times New Roman" panose="02020603050405020304" pitchFamily="18" charset="0"/>
              </a:rPr>
              <a:t>A: </a:t>
            </a:r>
            <a:r>
              <a:rPr lang="en-US" altLang="zh-CN" i="1" dirty="0">
                <a:cs typeface="Times New Roman" panose="02020603050405020304" pitchFamily="18" charset="0"/>
              </a:rPr>
              <a:t>Okay. Thank you.</a:t>
            </a:r>
            <a:endParaRPr lang="zh-CN" altLang="en-US" i="1" dirty="0"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79512" y="620687"/>
            <a:ext cx="2520280" cy="539107"/>
            <a:chOff x="467544" y="1340769"/>
            <a:chExt cx="2088232" cy="432048"/>
          </a:xfrm>
        </p:grpSpPr>
        <p:sp>
          <p:nvSpPr>
            <p:cNvPr id="9" name="流程图: 决策 8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27584" y="1340770"/>
              <a:ext cx="1656184" cy="369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Speaking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67544" y="1444714"/>
            <a:ext cx="360040" cy="400110"/>
            <a:chOff x="1043608" y="1732746"/>
            <a:chExt cx="360040" cy="400110"/>
          </a:xfrm>
        </p:grpSpPr>
        <p:sp>
          <p:nvSpPr>
            <p:cNvPr id="12" name="椭圆 11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8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899592" y="1412776"/>
            <a:ext cx="206979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Suggested answer: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图片 15" descr="58536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08084" y="6165304"/>
            <a:ext cx="321568" cy="321568"/>
          </a:xfrm>
          <a:prstGeom prst="rect">
            <a:avLst/>
          </a:prstGeom>
        </p:spPr>
      </p:pic>
      <p:pic>
        <p:nvPicPr>
          <p:cNvPr id="18" name="图片 17" descr="58536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460432" y="6165304"/>
            <a:ext cx="318120" cy="32156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79512" y="620687"/>
            <a:ext cx="2520280" cy="539107"/>
            <a:chOff x="467544" y="1340769"/>
            <a:chExt cx="2088232" cy="432048"/>
          </a:xfrm>
        </p:grpSpPr>
        <p:sp>
          <p:nvSpPr>
            <p:cNvPr id="9" name="流程图: 决策 8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27584" y="1340770"/>
              <a:ext cx="1656184" cy="369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Writing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39552" y="1385246"/>
            <a:ext cx="360040" cy="400110"/>
            <a:chOff x="1043608" y="1732746"/>
            <a:chExt cx="360040" cy="400110"/>
          </a:xfrm>
        </p:grpSpPr>
        <p:sp>
          <p:nvSpPr>
            <p:cNvPr id="12" name="椭圆 11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9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971600" y="1457254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Use the conversation from Task 8 to fill out an email request form.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571604" y="2058592"/>
            <a:ext cx="5143536" cy="4442242"/>
          </a:xfrm>
          <a:prstGeom prst="rect">
            <a:avLst/>
          </a:prstGeom>
          <a:solidFill>
            <a:schemeClr val="bg1">
              <a:lumMod val="85000"/>
              <a:alpha val="44000"/>
            </a:schemeClr>
          </a:solidFill>
          <a:scene3d>
            <a:camera prst="orthographicFront"/>
            <a:lightRig rig="threePt" dir="t"/>
          </a:scene3d>
          <a:sp3d>
            <a:bevelB/>
          </a:sp3d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endParaRPr lang="en-US" altLang="zh-CN" dirty="0"/>
          </a:p>
          <a:p>
            <a:pPr>
              <a:lnSpc>
                <a:spcPts val="2200"/>
              </a:lnSpc>
            </a:pPr>
            <a:endParaRPr lang="en-US" altLang="zh-CN" dirty="0"/>
          </a:p>
          <a:p>
            <a:pPr>
              <a:lnSpc>
                <a:spcPts val="2200"/>
              </a:lnSpc>
            </a:pPr>
            <a:endParaRPr lang="en-US" altLang="zh-CN" dirty="0"/>
          </a:p>
          <a:p>
            <a:pPr>
              <a:lnSpc>
                <a:spcPts val="22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Name:</a:t>
            </a:r>
            <a:r>
              <a:rPr lang="en-US" altLang="zh-CN" dirty="0"/>
              <a:t> _______________________________</a:t>
            </a:r>
          </a:p>
          <a:p>
            <a:pPr>
              <a:lnSpc>
                <a:spcPts val="2200"/>
              </a:lnSpc>
            </a:pPr>
            <a:endParaRPr lang="en-US" altLang="zh-CN" dirty="0"/>
          </a:p>
          <a:p>
            <a:pPr>
              <a:lnSpc>
                <a:spcPts val="22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Email address:</a:t>
            </a:r>
            <a:r>
              <a:rPr lang="en-US" altLang="zh-CN" dirty="0"/>
              <a:t> ________________________</a:t>
            </a:r>
          </a:p>
          <a:p>
            <a:pPr>
              <a:lnSpc>
                <a:spcPts val="2200"/>
              </a:lnSpc>
            </a:pPr>
            <a:endParaRPr lang="en-US" altLang="zh-CN" dirty="0"/>
          </a:p>
          <a:p>
            <a:pPr>
              <a:lnSpc>
                <a:spcPts val="22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Service Requested:</a:t>
            </a:r>
            <a:r>
              <a:rPr lang="en-US" altLang="zh-CN" dirty="0"/>
              <a:t> _______________________</a:t>
            </a:r>
          </a:p>
          <a:p>
            <a:pPr>
              <a:lnSpc>
                <a:spcPts val="2200"/>
              </a:lnSpc>
            </a:pPr>
            <a:endParaRPr lang="en-US" altLang="zh-CN" dirty="0"/>
          </a:p>
          <a:p>
            <a:pPr>
              <a:lnSpc>
                <a:spcPts val="22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Age(s) of patient(s): </a:t>
            </a:r>
            <a:r>
              <a:rPr lang="en-US" altLang="zh-CN" dirty="0"/>
              <a:t>______________________</a:t>
            </a:r>
          </a:p>
          <a:p>
            <a:pPr>
              <a:lnSpc>
                <a:spcPts val="2200"/>
              </a:lnSpc>
            </a:pP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 / Comments: </a:t>
            </a:r>
            <a:r>
              <a:rPr lang="en-US" altLang="zh-CN" dirty="0"/>
              <a:t>___________________ 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_______________________________________</a:t>
            </a:r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3286116" y="3403772"/>
            <a:ext cx="23471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catty22@microfast.net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928926" y="2844410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Caitlin O’Brien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832971" y="3975276"/>
            <a:ext cx="18710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 dentistry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57620" y="4487484"/>
            <a:ext cx="1890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and eleven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571605" y="5130426"/>
            <a:ext cx="5143535" cy="1289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My eleven-year-old daughter needs braces. Do you offer services in orthodontics?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71604" y="1928802"/>
            <a:ext cx="5143536" cy="9286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3286116" y="2285992"/>
            <a:ext cx="33713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300" dirty="0">
                <a:solidFill>
                  <a:schemeClr val="bg1"/>
                </a:solidFill>
                <a:latin typeface="Arial Black" panose="020B0A04020102020204" pitchFamily="34" charset="0"/>
              </a:rPr>
              <a:t>Request Form</a:t>
            </a:r>
            <a:endParaRPr lang="zh-CN" altLang="en-US" sz="2800" spc="3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1785918" y="2143116"/>
            <a:ext cx="142876" cy="1428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2071670" y="2143116"/>
            <a:ext cx="142876" cy="1428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2357422" y="2143116"/>
            <a:ext cx="142876" cy="1428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流程图: 合并 32"/>
          <p:cNvSpPr/>
          <p:nvPr/>
        </p:nvSpPr>
        <p:spPr>
          <a:xfrm>
            <a:off x="1285852" y="2071678"/>
            <a:ext cx="214314" cy="4500594"/>
          </a:xfrm>
          <a:prstGeom prst="flowChartMerge">
            <a:avLst/>
          </a:prstGeom>
          <a:solidFill>
            <a:schemeClr val="accent5">
              <a:lumMod val="40000"/>
              <a:lumOff val="6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流程图: 合并 35"/>
          <p:cNvSpPr/>
          <p:nvPr/>
        </p:nvSpPr>
        <p:spPr>
          <a:xfrm rot="16200000">
            <a:off x="4143383" y="4000515"/>
            <a:ext cx="214290" cy="5357850"/>
          </a:xfrm>
          <a:prstGeom prst="flowChartMerg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 descr="58536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08084" y="6165304"/>
            <a:ext cx="321568" cy="321568"/>
          </a:xfrm>
          <a:prstGeom prst="rect">
            <a:avLst/>
          </a:prstGeom>
        </p:spPr>
      </p:pic>
      <p:pic>
        <p:nvPicPr>
          <p:cNvPr id="38" name="图片 37" descr="58536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460432" y="6165304"/>
            <a:ext cx="318120" cy="321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6" grpId="0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流程图: 决策 13"/>
          <p:cNvSpPr/>
          <p:nvPr/>
        </p:nvSpPr>
        <p:spPr>
          <a:xfrm>
            <a:off x="179512" y="404664"/>
            <a:ext cx="3744416" cy="709682"/>
          </a:xfrm>
          <a:prstGeom prst="flowChartDecision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9">
            <a:hlinkClick r:id="rId2" action="ppaction://hlinkfile"/>
          </p:cNvPr>
          <p:cNvSpPr txBox="1"/>
          <p:nvPr/>
        </p:nvSpPr>
        <p:spPr>
          <a:xfrm>
            <a:off x="467544" y="476672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words &amp; Expressions</a:t>
            </a:r>
            <a:endParaRPr lang="zh-CN" altLang="en-US" sz="20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9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2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36"/>
          <p:cNvSpPr txBox="1"/>
          <p:nvPr/>
        </p:nvSpPr>
        <p:spPr>
          <a:xfrm>
            <a:off x="1520874" y="1484784"/>
            <a:ext cx="6408712" cy="4610236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specialty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专业，特长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orthodontics 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口腔正畸学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endodontic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牙髓病学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periodontics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牙周病学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prosthodontics 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口腔修复学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maxillofacial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上颌面的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surgery 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外科手术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pathology 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病理学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radiology 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放射学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referral 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向专科医生的）转诊介绍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 dentistry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儿童牙科</a:t>
            </a:r>
          </a:p>
        </p:txBody>
      </p:sp>
      <p:pic>
        <p:nvPicPr>
          <p:cNvPr id="24" name="图片 23" descr="58536.gi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60432" y="6237312"/>
            <a:ext cx="321568" cy="321568"/>
          </a:xfrm>
          <a:prstGeom prst="rect">
            <a:avLst/>
          </a:prstGeom>
        </p:spPr>
      </p:pic>
      <p:pic>
        <p:nvPicPr>
          <p:cNvPr id="13" name="Picture 3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62472" y="2827784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62472" y="2443892"/>
            <a:ext cx="385192" cy="44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63042" y="1617818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62472" y="2061470"/>
            <a:ext cx="385192" cy="44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62472" y="3220118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63042" y="4071942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63042" y="4429132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63042" y="4857760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63042" y="3634745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91044" y="5258386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>
            <a:hlinkClick r:id="rId16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91044" y="5687014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2038</Words>
  <Application>Microsoft Office PowerPoint</Application>
  <PresentationFormat>全屏显示(4:3)</PresentationFormat>
  <Paragraphs>339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Batang</vt:lpstr>
      <vt:lpstr>楷体</vt:lpstr>
      <vt:lpstr>宋体</vt:lpstr>
      <vt:lpstr>Arial</vt:lpstr>
      <vt:lpstr>Arial Black</vt:lpstr>
      <vt:lpstr>Calibri</vt:lpstr>
      <vt:lpstr>Franklin Gothic Demi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wo</dc:creator>
  <cp:lastModifiedBy>Wang Simin</cp:lastModifiedBy>
  <cp:revision>239</cp:revision>
  <dcterms:created xsi:type="dcterms:W3CDTF">2018-12-08T02:41:00Z</dcterms:created>
  <dcterms:modified xsi:type="dcterms:W3CDTF">2019-04-25T08:51:30Z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